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ontserrat Classic Bold" charset="1" panose="00000800000000000000"/>
      <p:regular r:id="rId23"/>
    </p:embeddedFont>
    <p:embeddedFont>
      <p:font typeface="Archivo Black" charset="1" panose="020B0A03020202020B04"/>
      <p:regular r:id="rId24"/>
    </p:embeddedFont>
    <p:embeddedFont>
      <p:font typeface="Montserrat Light" charset="1" panose="00000400000000000000"/>
      <p:regular r:id="rId25"/>
    </p:embeddedFont>
    <p:embeddedFont>
      <p:font typeface="Montserrat Light Bold" charset="1" panose="00000800000000000000"/>
      <p:regular r:id="rId26"/>
    </p:embeddedFont>
    <p:embeddedFont>
      <p:font typeface="Open Sauce" charset="1" panose="00000500000000000000"/>
      <p:regular r:id="rId27"/>
    </p:embeddedFont>
    <p:embeddedFont>
      <p:font typeface="Open Sauce Bold" charset="1" panose="00000800000000000000"/>
      <p:regular r:id="rId28"/>
    </p:embeddedFont>
    <p:embeddedFont>
      <p:font typeface="Montserrat Classic" charset="1" panose="00000500000000000000"/>
      <p:regular r:id="rId29"/>
    </p:embeddedFont>
    <p:embeddedFont>
      <p:font typeface="League Spartan" charset="1" panose="000008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13" Target="../media/image46.png" Type="http://schemas.openxmlformats.org/officeDocument/2006/relationships/image"/><Relationship Id="rId14" Target="../media/image47.svg" Type="http://schemas.openxmlformats.org/officeDocument/2006/relationships/image"/><Relationship Id="rId15" Target="../media/image48.png" Type="http://schemas.openxmlformats.org/officeDocument/2006/relationships/image"/><Relationship Id="rId16" Target="../media/image49.svg" Type="http://schemas.openxmlformats.org/officeDocument/2006/relationships/image"/><Relationship Id="rId17" Target="../media/image50.png" Type="http://schemas.openxmlformats.org/officeDocument/2006/relationships/image"/><Relationship Id="rId18" Target="../media/image51.svg" Type="http://schemas.openxmlformats.org/officeDocument/2006/relationships/image"/><Relationship Id="rId19" Target="../media/image52.png" Type="http://schemas.openxmlformats.org/officeDocument/2006/relationships/image"/><Relationship Id="rId2" Target="../media/image35.jpeg" Type="http://schemas.openxmlformats.org/officeDocument/2006/relationships/image"/><Relationship Id="rId20" Target="../media/image53.sv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59.jpe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2.jpe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6.png" Type="http://schemas.openxmlformats.org/officeDocument/2006/relationships/image"/><Relationship Id="rId3" Target="../media/image70.jpeg" Type="http://schemas.openxmlformats.org/officeDocument/2006/relationships/image"/><Relationship Id="rId4" Target="../media/image65.jpeg" Type="http://schemas.openxmlformats.org/officeDocument/2006/relationships/image"/><Relationship Id="rId5" Target="../media/image71.jpeg" Type="http://schemas.openxmlformats.org/officeDocument/2006/relationships/image"/><Relationship Id="rId6" Target="../media/image72.jpeg" Type="http://schemas.openxmlformats.org/officeDocument/2006/relationships/image"/><Relationship Id="rId7" Target="../media/image73.jpeg" Type="http://schemas.openxmlformats.org/officeDocument/2006/relationships/image"/><Relationship Id="rId8" Target="../media/image74.jpeg" Type="http://schemas.openxmlformats.org/officeDocument/2006/relationships/image"/><Relationship Id="rId9" Target="../media/image7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8.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8521081" y="1000665"/>
            <a:ext cx="1245837" cy="985530"/>
          </a:xfrm>
          <a:custGeom>
            <a:avLst/>
            <a:gdLst/>
            <a:ahLst/>
            <a:cxnLst/>
            <a:rect r="r" b="b" t="t" l="l"/>
            <a:pathLst>
              <a:path h="985530" w="1245837">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5"/>
            <a:stretch>
              <a:fillRect l="0" t="0" r="0" b="0"/>
            </a:stretch>
          </a:blipFill>
        </p:spPr>
      </p:sp>
      <p:grpSp>
        <p:nvGrpSpPr>
          <p:cNvPr name="Group 5" id="5"/>
          <p:cNvGrpSpPr>
            <a:grpSpLocks noChangeAspect="true"/>
          </p:cNvGrpSpPr>
          <p:nvPr/>
        </p:nvGrpSpPr>
        <p:grpSpPr>
          <a:xfrm rot="0">
            <a:off x="9589607" y="0"/>
            <a:ext cx="8698393" cy="10400373"/>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6"/>
              <a:stretch>
                <a:fillRect l="-114498" t="-230" r="-2201" b="-20632"/>
              </a:stretch>
            </a:blipFill>
          </p:spPr>
        </p:sp>
      </p:grpSp>
      <p:grpSp>
        <p:nvGrpSpPr>
          <p:cNvPr name="Group 7" id="7"/>
          <p:cNvGrpSpPr/>
          <p:nvPr/>
        </p:nvGrpSpPr>
        <p:grpSpPr>
          <a:xfrm rot="0">
            <a:off x="4191521" y="3349077"/>
            <a:ext cx="9904959" cy="3588846"/>
            <a:chOff x="0" y="0"/>
            <a:chExt cx="2608713" cy="945211"/>
          </a:xfrm>
        </p:grpSpPr>
        <p:sp>
          <p:nvSpPr>
            <p:cNvPr name="Freeform 8" id="8"/>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9" id="9"/>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7"/>
            <a:stretch>
              <a:fillRect l="0" t="-187363" r="0" b="0"/>
            </a:stretch>
          </a:blipFill>
        </p:spPr>
      </p:sp>
      <p:sp>
        <p:nvSpPr>
          <p:cNvPr name="Freeform 11" id="11"/>
          <p:cNvSpPr/>
          <p:nvPr/>
        </p:nvSpPr>
        <p:spPr>
          <a:xfrm flipH="false" flipV="false" rot="0">
            <a:off x="0" y="7600083"/>
            <a:ext cx="3601921" cy="2686917"/>
          </a:xfrm>
          <a:custGeom>
            <a:avLst/>
            <a:gdLst/>
            <a:ahLst/>
            <a:cxnLst/>
            <a:rect r="r" b="b" t="t" l="l"/>
            <a:pathLst>
              <a:path h="2686917" w="3601921">
                <a:moveTo>
                  <a:pt x="0" y="0"/>
                </a:moveTo>
                <a:lnTo>
                  <a:pt x="3601921" y="0"/>
                </a:lnTo>
                <a:lnTo>
                  <a:pt x="3601921" y="2686917"/>
                </a:lnTo>
                <a:lnTo>
                  <a:pt x="0" y="2686917"/>
                </a:lnTo>
                <a:lnTo>
                  <a:pt x="0" y="0"/>
                </a:lnTo>
                <a:close/>
              </a:path>
            </a:pathLst>
          </a:custGeom>
          <a:blipFill>
            <a:blip r:embed="rId8"/>
            <a:stretch>
              <a:fillRect l="0" t="0" r="0" b="0"/>
            </a:stretch>
          </a:blipFill>
        </p:spPr>
      </p:sp>
      <p:sp>
        <p:nvSpPr>
          <p:cNvPr name="TextBox 12" id="12"/>
          <p:cNvSpPr txBox="true"/>
          <p:nvPr/>
        </p:nvSpPr>
        <p:spPr>
          <a:xfrm rot="0">
            <a:off x="7928152" y="2080902"/>
            <a:ext cx="2431696" cy="476250"/>
          </a:xfrm>
          <a:prstGeom prst="rect">
            <a:avLst/>
          </a:prstGeom>
        </p:spPr>
        <p:txBody>
          <a:bodyPr anchor="t" rtlCol="false" tIns="0" lIns="0" bIns="0" rIns="0">
            <a:spAutoFit/>
          </a:bodyPr>
          <a:lstStyle/>
          <a:p>
            <a:pPr algn="ctr">
              <a:lnSpc>
                <a:spcPts val="3692"/>
              </a:lnSpc>
            </a:pPr>
            <a:r>
              <a:rPr lang="en-US" b="true" sz="3077" spc="-61">
                <a:solidFill>
                  <a:srgbClr val="040506"/>
                </a:solidFill>
                <a:latin typeface="Montserrat Classic Bold"/>
                <a:ea typeface="Montserrat Classic Bold"/>
                <a:cs typeface="Montserrat Classic Bold"/>
                <a:sym typeface="Montserrat Classic Bold"/>
              </a:rPr>
              <a:t>PIXEL CORE</a:t>
            </a:r>
          </a:p>
        </p:txBody>
      </p:sp>
      <p:sp>
        <p:nvSpPr>
          <p:cNvPr name="TextBox 13" id="13"/>
          <p:cNvSpPr txBox="true"/>
          <p:nvPr/>
        </p:nvSpPr>
        <p:spPr>
          <a:xfrm rot="0">
            <a:off x="5471449" y="3388545"/>
            <a:ext cx="7690715" cy="3197681"/>
          </a:xfrm>
          <a:prstGeom prst="rect">
            <a:avLst/>
          </a:prstGeom>
        </p:spPr>
        <p:txBody>
          <a:bodyPr anchor="t" rtlCol="false" tIns="0" lIns="0" bIns="0" rIns="0">
            <a:spAutoFit/>
          </a:bodyPr>
          <a:lstStyle/>
          <a:p>
            <a:pPr algn="ctr">
              <a:lnSpc>
                <a:spcPts val="12814"/>
              </a:lnSpc>
            </a:pPr>
            <a:r>
              <a:rPr lang="en-US" sz="9285" spc="129">
                <a:solidFill>
                  <a:srgbClr val="040506"/>
                </a:solidFill>
                <a:latin typeface="Archivo Black"/>
                <a:ea typeface="Archivo Black"/>
                <a:cs typeface="Archivo Black"/>
                <a:sym typeface="Archivo Black"/>
              </a:rPr>
              <a:t>PROJECT PROPOSAL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212885" y="2890637"/>
            <a:ext cx="2371334" cy="2252863"/>
            <a:chOff x="0" y="0"/>
            <a:chExt cx="624549" cy="593347"/>
          </a:xfrm>
        </p:grpSpPr>
        <p:sp>
          <p:nvSpPr>
            <p:cNvPr name="Freeform 7" id="7"/>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8014872" y="4237991"/>
            <a:ext cx="2371334" cy="507624"/>
            <a:chOff x="0" y="0"/>
            <a:chExt cx="624549" cy="133695"/>
          </a:xfrm>
        </p:grpSpPr>
        <p:sp>
          <p:nvSpPr>
            <p:cNvPr name="Freeform 10" id="10"/>
            <p:cNvSpPr/>
            <p:nvPr/>
          </p:nvSpPr>
          <p:spPr>
            <a:xfrm flipH="false" flipV="false" rot="0">
              <a:off x="0" y="0"/>
              <a:ext cx="624549" cy="133695"/>
            </a:xfrm>
            <a:custGeom>
              <a:avLst/>
              <a:gdLst/>
              <a:ahLst/>
              <a:cxnLst/>
              <a:rect r="r" b="b" t="t" l="l"/>
              <a:pathLst>
                <a:path h="133695" w="624549">
                  <a:moveTo>
                    <a:pt x="0" y="0"/>
                  </a:moveTo>
                  <a:lnTo>
                    <a:pt x="624549" y="0"/>
                  </a:lnTo>
                  <a:lnTo>
                    <a:pt x="624549" y="133695"/>
                  </a:lnTo>
                  <a:lnTo>
                    <a:pt x="0" y="133695"/>
                  </a:lnTo>
                  <a:close/>
                </a:path>
              </a:pathLst>
            </a:custGeom>
            <a:solidFill>
              <a:srgbClr val="000000"/>
            </a:solidFill>
          </p:spPr>
        </p:sp>
        <p:sp>
          <p:nvSpPr>
            <p:cNvPr name="TextBox 11" id="11"/>
            <p:cNvSpPr txBox="true"/>
            <p:nvPr/>
          </p:nvSpPr>
          <p:spPr>
            <a:xfrm>
              <a:off x="0" y="-19050"/>
              <a:ext cx="624549" cy="152745"/>
            </a:xfrm>
            <a:prstGeom prst="rect">
              <a:avLst/>
            </a:prstGeom>
          </p:spPr>
          <p:txBody>
            <a:bodyPr anchor="ctr" rtlCol="false" tIns="50800" lIns="50800" bIns="50800" rIns="50800"/>
            <a:lstStyle/>
            <a:p>
              <a:pPr algn="ctr">
                <a:lnSpc>
                  <a:spcPts val="2470"/>
                </a:lnSpc>
              </a:pPr>
              <a:r>
                <a:rPr lang="en-US" sz="1900">
                  <a:solidFill>
                    <a:srgbClr val="FFFFFF"/>
                  </a:solidFill>
                  <a:latin typeface="Montserrat Classic"/>
                  <a:ea typeface="Montserrat Classic"/>
                  <a:cs typeface="Montserrat Classic"/>
                  <a:sym typeface="Montserrat Classic"/>
                </a:rPr>
                <a:t>Enhanced security</a:t>
              </a:r>
            </a:p>
          </p:txBody>
        </p:sp>
      </p:grpSp>
      <p:sp>
        <p:nvSpPr>
          <p:cNvPr name="Freeform 12" id="12"/>
          <p:cNvSpPr/>
          <p:nvPr/>
        </p:nvSpPr>
        <p:spPr>
          <a:xfrm flipH="false" flipV="false" rot="0">
            <a:off x="8749213" y="3041190"/>
            <a:ext cx="789574" cy="975879"/>
          </a:xfrm>
          <a:custGeom>
            <a:avLst/>
            <a:gdLst/>
            <a:ahLst/>
            <a:cxnLst/>
            <a:rect r="r" b="b" t="t" l="l"/>
            <a:pathLst>
              <a:path h="975879" w="789574">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5111950" y="2890637"/>
            <a:ext cx="2371334" cy="2252863"/>
            <a:chOff x="0" y="0"/>
            <a:chExt cx="624549" cy="593347"/>
          </a:xfrm>
        </p:grpSpPr>
        <p:sp>
          <p:nvSpPr>
            <p:cNvPr name="Freeform 14" id="14"/>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15" id="15"/>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8016684" y="2890637"/>
            <a:ext cx="2371334" cy="2252863"/>
            <a:chOff x="0" y="0"/>
            <a:chExt cx="624549" cy="593347"/>
          </a:xfrm>
        </p:grpSpPr>
        <p:sp>
          <p:nvSpPr>
            <p:cNvPr name="Freeform 17" id="17"/>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18" id="18"/>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0910080" y="2890637"/>
            <a:ext cx="2371334" cy="2252863"/>
            <a:chOff x="0" y="0"/>
            <a:chExt cx="624549" cy="593347"/>
          </a:xfrm>
        </p:grpSpPr>
        <p:sp>
          <p:nvSpPr>
            <p:cNvPr name="Freeform 20" id="20"/>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21" id="21"/>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3809146" y="2890637"/>
            <a:ext cx="2371334" cy="2252863"/>
            <a:chOff x="0" y="0"/>
            <a:chExt cx="624549" cy="593347"/>
          </a:xfrm>
        </p:grpSpPr>
        <p:sp>
          <p:nvSpPr>
            <p:cNvPr name="Freeform 23" id="23"/>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24" id="24"/>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3398552" y="6105198"/>
            <a:ext cx="2371334" cy="2252863"/>
            <a:chOff x="0" y="0"/>
            <a:chExt cx="624549" cy="593347"/>
          </a:xfrm>
        </p:grpSpPr>
        <p:sp>
          <p:nvSpPr>
            <p:cNvPr name="Freeform 26" id="26"/>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27" id="27"/>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28" id="28"/>
          <p:cNvGrpSpPr/>
          <p:nvPr/>
        </p:nvGrpSpPr>
        <p:grpSpPr>
          <a:xfrm rot="0">
            <a:off x="6594554" y="6105198"/>
            <a:ext cx="2371334" cy="2252863"/>
            <a:chOff x="0" y="0"/>
            <a:chExt cx="624549" cy="593347"/>
          </a:xfrm>
        </p:grpSpPr>
        <p:sp>
          <p:nvSpPr>
            <p:cNvPr name="Freeform 29" id="29"/>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30" id="30"/>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9790556" y="6105198"/>
            <a:ext cx="2371334" cy="2252863"/>
            <a:chOff x="0" y="0"/>
            <a:chExt cx="624549" cy="593347"/>
          </a:xfrm>
        </p:grpSpPr>
        <p:sp>
          <p:nvSpPr>
            <p:cNvPr name="Freeform 32" id="32"/>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33" id="33"/>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34" id="34"/>
          <p:cNvGrpSpPr/>
          <p:nvPr/>
        </p:nvGrpSpPr>
        <p:grpSpPr>
          <a:xfrm rot="0">
            <a:off x="12986558" y="6105198"/>
            <a:ext cx="2371334" cy="2252863"/>
            <a:chOff x="0" y="0"/>
            <a:chExt cx="624549" cy="593347"/>
          </a:xfrm>
        </p:grpSpPr>
        <p:sp>
          <p:nvSpPr>
            <p:cNvPr name="Freeform 35" id="35"/>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36" id="36"/>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5111950" y="4237991"/>
            <a:ext cx="2371334" cy="672046"/>
            <a:chOff x="0" y="0"/>
            <a:chExt cx="624549" cy="177000"/>
          </a:xfrm>
        </p:grpSpPr>
        <p:sp>
          <p:nvSpPr>
            <p:cNvPr name="Freeform 38" id="38"/>
            <p:cNvSpPr/>
            <p:nvPr/>
          </p:nvSpPr>
          <p:spPr>
            <a:xfrm flipH="false" flipV="false" rot="0">
              <a:off x="0" y="0"/>
              <a:ext cx="624549" cy="177000"/>
            </a:xfrm>
            <a:custGeom>
              <a:avLst/>
              <a:gdLst/>
              <a:ahLst/>
              <a:cxnLst/>
              <a:rect r="r" b="b" t="t" l="l"/>
              <a:pathLst>
                <a:path h="177000" w="624549">
                  <a:moveTo>
                    <a:pt x="0" y="0"/>
                  </a:moveTo>
                  <a:lnTo>
                    <a:pt x="624549" y="0"/>
                  </a:lnTo>
                  <a:lnTo>
                    <a:pt x="624549" y="177000"/>
                  </a:lnTo>
                  <a:lnTo>
                    <a:pt x="0" y="177000"/>
                  </a:lnTo>
                  <a:close/>
                </a:path>
              </a:pathLst>
            </a:custGeom>
            <a:solidFill>
              <a:srgbClr val="000000"/>
            </a:solidFill>
          </p:spPr>
        </p:sp>
        <p:sp>
          <p:nvSpPr>
            <p:cNvPr name="TextBox 39" id="39"/>
            <p:cNvSpPr txBox="true"/>
            <p:nvPr/>
          </p:nvSpPr>
          <p:spPr>
            <a:xfrm>
              <a:off x="0" y="-19050"/>
              <a:ext cx="624549" cy="19605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Automating manual processes</a:t>
              </a:r>
            </a:p>
          </p:txBody>
        </p:sp>
      </p:grpSp>
      <p:grpSp>
        <p:nvGrpSpPr>
          <p:cNvPr name="Group 40" id="40"/>
          <p:cNvGrpSpPr/>
          <p:nvPr/>
        </p:nvGrpSpPr>
        <p:grpSpPr>
          <a:xfrm rot="0">
            <a:off x="10910080" y="4282975"/>
            <a:ext cx="2371334" cy="582078"/>
            <a:chOff x="0" y="0"/>
            <a:chExt cx="624549" cy="153304"/>
          </a:xfrm>
        </p:grpSpPr>
        <p:sp>
          <p:nvSpPr>
            <p:cNvPr name="Freeform 41" id="41"/>
            <p:cNvSpPr/>
            <p:nvPr/>
          </p:nvSpPr>
          <p:spPr>
            <a:xfrm flipH="false" flipV="false" rot="0">
              <a:off x="0" y="0"/>
              <a:ext cx="624549" cy="153304"/>
            </a:xfrm>
            <a:custGeom>
              <a:avLst/>
              <a:gdLst/>
              <a:ahLst/>
              <a:cxnLst/>
              <a:rect r="r" b="b" t="t" l="l"/>
              <a:pathLst>
                <a:path h="153304" w="624549">
                  <a:moveTo>
                    <a:pt x="0" y="0"/>
                  </a:moveTo>
                  <a:lnTo>
                    <a:pt x="624549" y="0"/>
                  </a:lnTo>
                  <a:lnTo>
                    <a:pt x="624549" y="153304"/>
                  </a:lnTo>
                  <a:lnTo>
                    <a:pt x="0" y="153304"/>
                  </a:lnTo>
                  <a:close/>
                </a:path>
              </a:pathLst>
            </a:custGeom>
            <a:solidFill>
              <a:srgbClr val="000000"/>
            </a:solidFill>
          </p:spPr>
        </p:sp>
        <p:sp>
          <p:nvSpPr>
            <p:cNvPr name="TextBox 42" id="42"/>
            <p:cNvSpPr txBox="true"/>
            <p:nvPr/>
          </p:nvSpPr>
          <p:spPr>
            <a:xfrm>
              <a:off x="0" y="-19050"/>
              <a:ext cx="624549" cy="172354"/>
            </a:xfrm>
            <a:prstGeom prst="rect">
              <a:avLst/>
            </a:prstGeom>
          </p:spPr>
          <p:txBody>
            <a:bodyPr anchor="ctr" rtlCol="false" tIns="50800" lIns="50800" bIns="50800" rIns="50800"/>
            <a:lstStyle/>
            <a:p>
              <a:pPr algn="ctr">
                <a:lnSpc>
                  <a:spcPts val="1820"/>
                </a:lnSpc>
              </a:pPr>
              <a:r>
                <a:rPr lang="en-US" sz="1400">
                  <a:solidFill>
                    <a:srgbClr val="FFFFFF"/>
                  </a:solidFill>
                  <a:latin typeface="Montserrat Classic"/>
                  <a:ea typeface="Montserrat Classic"/>
                  <a:cs typeface="Montserrat Classic"/>
                  <a:sym typeface="Montserrat Classic"/>
                </a:rPr>
                <a:t>Using data and analytics to drive decisions</a:t>
              </a:r>
            </a:p>
            <a:p>
              <a:pPr algn="ctr">
                <a:lnSpc>
                  <a:spcPts val="227"/>
                </a:lnSpc>
              </a:pPr>
            </a:p>
          </p:txBody>
        </p:sp>
      </p:grpSp>
      <p:grpSp>
        <p:nvGrpSpPr>
          <p:cNvPr name="Group 43" id="43"/>
          <p:cNvGrpSpPr/>
          <p:nvPr/>
        </p:nvGrpSpPr>
        <p:grpSpPr>
          <a:xfrm rot="0">
            <a:off x="2207216" y="4237991"/>
            <a:ext cx="2371334" cy="672046"/>
            <a:chOff x="0" y="0"/>
            <a:chExt cx="624549" cy="177000"/>
          </a:xfrm>
        </p:grpSpPr>
        <p:sp>
          <p:nvSpPr>
            <p:cNvPr name="Freeform 44" id="44"/>
            <p:cNvSpPr/>
            <p:nvPr/>
          </p:nvSpPr>
          <p:spPr>
            <a:xfrm flipH="false" flipV="false" rot="0">
              <a:off x="0" y="0"/>
              <a:ext cx="624549" cy="177000"/>
            </a:xfrm>
            <a:custGeom>
              <a:avLst/>
              <a:gdLst/>
              <a:ahLst/>
              <a:cxnLst/>
              <a:rect r="r" b="b" t="t" l="l"/>
              <a:pathLst>
                <a:path h="177000" w="624549">
                  <a:moveTo>
                    <a:pt x="0" y="0"/>
                  </a:moveTo>
                  <a:lnTo>
                    <a:pt x="624549" y="0"/>
                  </a:lnTo>
                  <a:lnTo>
                    <a:pt x="624549" y="177000"/>
                  </a:lnTo>
                  <a:lnTo>
                    <a:pt x="0" y="177000"/>
                  </a:lnTo>
                  <a:close/>
                </a:path>
              </a:pathLst>
            </a:custGeom>
            <a:solidFill>
              <a:srgbClr val="000000"/>
            </a:solidFill>
          </p:spPr>
        </p:sp>
        <p:sp>
          <p:nvSpPr>
            <p:cNvPr name="TextBox 45" id="45"/>
            <p:cNvSpPr txBox="true"/>
            <p:nvPr/>
          </p:nvSpPr>
          <p:spPr>
            <a:xfrm>
              <a:off x="0" y="-19050"/>
              <a:ext cx="624549" cy="19605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Resource management</a:t>
              </a:r>
            </a:p>
          </p:txBody>
        </p:sp>
      </p:grpSp>
      <p:grpSp>
        <p:nvGrpSpPr>
          <p:cNvPr name="Group 46" id="46"/>
          <p:cNvGrpSpPr/>
          <p:nvPr/>
        </p:nvGrpSpPr>
        <p:grpSpPr>
          <a:xfrm rot="0">
            <a:off x="13809146" y="4237991"/>
            <a:ext cx="2371334" cy="569138"/>
            <a:chOff x="0" y="0"/>
            <a:chExt cx="624549" cy="149896"/>
          </a:xfrm>
        </p:grpSpPr>
        <p:sp>
          <p:nvSpPr>
            <p:cNvPr name="Freeform 47" id="47"/>
            <p:cNvSpPr/>
            <p:nvPr/>
          </p:nvSpPr>
          <p:spPr>
            <a:xfrm flipH="false" flipV="false" rot="0">
              <a:off x="0" y="0"/>
              <a:ext cx="624549" cy="149896"/>
            </a:xfrm>
            <a:custGeom>
              <a:avLst/>
              <a:gdLst/>
              <a:ahLst/>
              <a:cxnLst/>
              <a:rect r="r" b="b" t="t" l="l"/>
              <a:pathLst>
                <a:path h="149896" w="624549">
                  <a:moveTo>
                    <a:pt x="0" y="0"/>
                  </a:moveTo>
                  <a:lnTo>
                    <a:pt x="624549" y="0"/>
                  </a:lnTo>
                  <a:lnTo>
                    <a:pt x="624549" y="149896"/>
                  </a:lnTo>
                  <a:lnTo>
                    <a:pt x="0" y="149896"/>
                  </a:lnTo>
                  <a:close/>
                </a:path>
              </a:pathLst>
            </a:custGeom>
            <a:solidFill>
              <a:srgbClr val="000000"/>
            </a:solidFill>
          </p:spPr>
        </p:sp>
        <p:sp>
          <p:nvSpPr>
            <p:cNvPr name="TextBox 48" id="48"/>
            <p:cNvSpPr txBox="true"/>
            <p:nvPr/>
          </p:nvSpPr>
          <p:spPr>
            <a:xfrm>
              <a:off x="0" y="-19050"/>
              <a:ext cx="624549" cy="168946"/>
            </a:xfrm>
            <a:prstGeom prst="rect">
              <a:avLst/>
            </a:prstGeom>
          </p:spPr>
          <p:txBody>
            <a:bodyPr anchor="ctr" rtlCol="false" tIns="50800" lIns="50800" bIns="50800" rIns="50800"/>
            <a:lstStyle/>
            <a:p>
              <a:pPr algn="ctr">
                <a:lnSpc>
                  <a:spcPts val="1820"/>
                </a:lnSpc>
              </a:pPr>
              <a:r>
                <a:rPr lang="en-US" sz="1400">
                  <a:solidFill>
                    <a:srgbClr val="FFFFFF"/>
                  </a:solidFill>
                  <a:latin typeface="Montserrat Classic"/>
                  <a:ea typeface="Montserrat Classic"/>
                  <a:cs typeface="Montserrat Classic"/>
                  <a:sym typeface="Montserrat Classic"/>
                </a:rPr>
                <a:t>Enhanced Collaboration across departments</a:t>
              </a:r>
            </a:p>
          </p:txBody>
        </p:sp>
      </p:grpSp>
      <p:grpSp>
        <p:nvGrpSpPr>
          <p:cNvPr name="Group 49" id="49"/>
          <p:cNvGrpSpPr/>
          <p:nvPr/>
        </p:nvGrpSpPr>
        <p:grpSpPr>
          <a:xfrm rot="0">
            <a:off x="3398552" y="7430061"/>
            <a:ext cx="2371334" cy="507624"/>
            <a:chOff x="0" y="0"/>
            <a:chExt cx="624549" cy="133695"/>
          </a:xfrm>
        </p:grpSpPr>
        <p:sp>
          <p:nvSpPr>
            <p:cNvPr name="Freeform 50" id="50"/>
            <p:cNvSpPr/>
            <p:nvPr/>
          </p:nvSpPr>
          <p:spPr>
            <a:xfrm flipH="false" flipV="false" rot="0">
              <a:off x="0" y="0"/>
              <a:ext cx="624549" cy="133695"/>
            </a:xfrm>
            <a:custGeom>
              <a:avLst/>
              <a:gdLst/>
              <a:ahLst/>
              <a:cxnLst/>
              <a:rect r="r" b="b" t="t" l="l"/>
              <a:pathLst>
                <a:path h="133695" w="624549">
                  <a:moveTo>
                    <a:pt x="0" y="0"/>
                  </a:moveTo>
                  <a:lnTo>
                    <a:pt x="624549" y="0"/>
                  </a:lnTo>
                  <a:lnTo>
                    <a:pt x="624549" y="133695"/>
                  </a:lnTo>
                  <a:lnTo>
                    <a:pt x="0" y="133695"/>
                  </a:lnTo>
                  <a:close/>
                </a:path>
              </a:pathLst>
            </a:custGeom>
            <a:solidFill>
              <a:srgbClr val="000000"/>
            </a:solidFill>
          </p:spPr>
        </p:sp>
        <p:sp>
          <p:nvSpPr>
            <p:cNvPr name="TextBox 51" id="51"/>
            <p:cNvSpPr txBox="true"/>
            <p:nvPr/>
          </p:nvSpPr>
          <p:spPr>
            <a:xfrm>
              <a:off x="0" y="-19050"/>
              <a:ext cx="624549" cy="152745"/>
            </a:xfrm>
            <a:prstGeom prst="rect">
              <a:avLst/>
            </a:prstGeom>
          </p:spPr>
          <p:txBody>
            <a:bodyPr anchor="ctr" rtlCol="false" tIns="50800" lIns="50800" bIns="50800" rIns="50800"/>
            <a:lstStyle/>
            <a:p>
              <a:pPr algn="ctr">
                <a:lnSpc>
                  <a:spcPts val="2340"/>
                </a:lnSpc>
              </a:pPr>
              <a:r>
                <a:rPr lang="en-US" sz="1800">
                  <a:solidFill>
                    <a:srgbClr val="FFFFFF"/>
                  </a:solidFill>
                  <a:latin typeface="Montserrat Classic"/>
                  <a:ea typeface="Montserrat Classic"/>
                  <a:cs typeface="Montserrat Classic"/>
                  <a:sym typeface="Montserrat Classic"/>
                </a:rPr>
                <a:t>Better data insights</a:t>
              </a:r>
            </a:p>
          </p:txBody>
        </p:sp>
      </p:grpSp>
      <p:grpSp>
        <p:nvGrpSpPr>
          <p:cNvPr name="Group 52" id="52"/>
          <p:cNvGrpSpPr/>
          <p:nvPr/>
        </p:nvGrpSpPr>
        <p:grpSpPr>
          <a:xfrm rot="0">
            <a:off x="6594554" y="7430061"/>
            <a:ext cx="2371334" cy="507624"/>
            <a:chOff x="0" y="0"/>
            <a:chExt cx="624549" cy="133695"/>
          </a:xfrm>
        </p:grpSpPr>
        <p:sp>
          <p:nvSpPr>
            <p:cNvPr name="Freeform 53" id="53"/>
            <p:cNvSpPr/>
            <p:nvPr/>
          </p:nvSpPr>
          <p:spPr>
            <a:xfrm flipH="false" flipV="false" rot="0">
              <a:off x="0" y="0"/>
              <a:ext cx="624549" cy="133695"/>
            </a:xfrm>
            <a:custGeom>
              <a:avLst/>
              <a:gdLst/>
              <a:ahLst/>
              <a:cxnLst/>
              <a:rect r="r" b="b" t="t" l="l"/>
              <a:pathLst>
                <a:path h="133695" w="624549">
                  <a:moveTo>
                    <a:pt x="0" y="0"/>
                  </a:moveTo>
                  <a:lnTo>
                    <a:pt x="624549" y="0"/>
                  </a:lnTo>
                  <a:lnTo>
                    <a:pt x="624549" y="133695"/>
                  </a:lnTo>
                  <a:lnTo>
                    <a:pt x="0" y="133695"/>
                  </a:lnTo>
                  <a:close/>
                </a:path>
              </a:pathLst>
            </a:custGeom>
            <a:solidFill>
              <a:srgbClr val="000000"/>
            </a:solidFill>
          </p:spPr>
        </p:sp>
        <p:sp>
          <p:nvSpPr>
            <p:cNvPr name="TextBox 54" id="54"/>
            <p:cNvSpPr txBox="true"/>
            <p:nvPr/>
          </p:nvSpPr>
          <p:spPr>
            <a:xfrm>
              <a:off x="0" y="-19050"/>
              <a:ext cx="624549" cy="152745"/>
            </a:xfrm>
            <a:prstGeom prst="rect">
              <a:avLst/>
            </a:prstGeom>
          </p:spPr>
          <p:txBody>
            <a:bodyPr anchor="ctr" rtlCol="false" tIns="50800" lIns="50800" bIns="50800" rIns="50800"/>
            <a:lstStyle/>
            <a:p>
              <a:pPr algn="ctr">
                <a:lnSpc>
                  <a:spcPts val="2470"/>
                </a:lnSpc>
              </a:pPr>
              <a:r>
                <a:rPr lang="en-US" sz="1900">
                  <a:solidFill>
                    <a:srgbClr val="FFFFFF"/>
                  </a:solidFill>
                  <a:latin typeface="Montserrat Classic"/>
                  <a:ea typeface="Montserrat Classic"/>
                  <a:cs typeface="Montserrat Classic"/>
                  <a:sym typeface="Montserrat Classic"/>
                </a:rPr>
                <a:t>Master data source</a:t>
              </a:r>
            </a:p>
          </p:txBody>
        </p:sp>
      </p:grpSp>
      <p:grpSp>
        <p:nvGrpSpPr>
          <p:cNvPr name="Group 55" id="55"/>
          <p:cNvGrpSpPr/>
          <p:nvPr/>
        </p:nvGrpSpPr>
        <p:grpSpPr>
          <a:xfrm rot="0">
            <a:off x="9790556" y="7430061"/>
            <a:ext cx="2371334" cy="672046"/>
            <a:chOff x="0" y="0"/>
            <a:chExt cx="624549" cy="177000"/>
          </a:xfrm>
        </p:grpSpPr>
        <p:sp>
          <p:nvSpPr>
            <p:cNvPr name="Freeform 56" id="56"/>
            <p:cNvSpPr/>
            <p:nvPr/>
          </p:nvSpPr>
          <p:spPr>
            <a:xfrm flipH="false" flipV="false" rot="0">
              <a:off x="0" y="0"/>
              <a:ext cx="624549" cy="177000"/>
            </a:xfrm>
            <a:custGeom>
              <a:avLst/>
              <a:gdLst/>
              <a:ahLst/>
              <a:cxnLst/>
              <a:rect r="r" b="b" t="t" l="l"/>
              <a:pathLst>
                <a:path h="177000" w="624549">
                  <a:moveTo>
                    <a:pt x="0" y="0"/>
                  </a:moveTo>
                  <a:lnTo>
                    <a:pt x="624549" y="0"/>
                  </a:lnTo>
                  <a:lnTo>
                    <a:pt x="624549" y="177000"/>
                  </a:lnTo>
                  <a:lnTo>
                    <a:pt x="0" y="177000"/>
                  </a:lnTo>
                  <a:close/>
                </a:path>
              </a:pathLst>
            </a:custGeom>
            <a:solidFill>
              <a:srgbClr val="000000"/>
            </a:solidFill>
          </p:spPr>
        </p:sp>
        <p:sp>
          <p:nvSpPr>
            <p:cNvPr name="TextBox 57" id="57"/>
            <p:cNvSpPr txBox="true"/>
            <p:nvPr/>
          </p:nvSpPr>
          <p:spPr>
            <a:xfrm>
              <a:off x="0" y="-19050"/>
              <a:ext cx="624549" cy="19605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Single version of the facts</a:t>
              </a:r>
            </a:p>
          </p:txBody>
        </p:sp>
      </p:grpSp>
      <p:grpSp>
        <p:nvGrpSpPr>
          <p:cNvPr name="Group 58" id="58"/>
          <p:cNvGrpSpPr/>
          <p:nvPr/>
        </p:nvGrpSpPr>
        <p:grpSpPr>
          <a:xfrm rot="0">
            <a:off x="12986558" y="7430061"/>
            <a:ext cx="2371334" cy="672046"/>
            <a:chOff x="0" y="0"/>
            <a:chExt cx="624549" cy="177000"/>
          </a:xfrm>
        </p:grpSpPr>
        <p:sp>
          <p:nvSpPr>
            <p:cNvPr name="Freeform 59" id="59"/>
            <p:cNvSpPr/>
            <p:nvPr/>
          </p:nvSpPr>
          <p:spPr>
            <a:xfrm flipH="false" flipV="false" rot="0">
              <a:off x="0" y="0"/>
              <a:ext cx="624549" cy="177000"/>
            </a:xfrm>
            <a:custGeom>
              <a:avLst/>
              <a:gdLst/>
              <a:ahLst/>
              <a:cxnLst/>
              <a:rect r="r" b="b" t="t" l="l"/>
              <a:pathLst>
                <a:path h="177000" w="624549">
                  <a:moveTo>
                    <a:pt x="0" y="0"/>
                  </a:moveTo>
                  <a:lnTo>
                    <a:pt x="624549" y="0"/>
                  </a:lnTo>
                  <a:lnTo>
                    <a:pt x="624549" y="177000"/>
                  </a:lnTo>
                  <a:lnTo>
                    <a:pt x="0" y="177000"/>
                  </a:lnTo>
                  <a:close/>
                </a:path>
              </a:pathLst>
            </a:custGeom>
            <a:solidFill>
              <a:srgbClr val="000000"/>
            </a:solidFill>
          </p:spPr>
        </p:sp>
        <p:sp>
          <p:nvSpPr>
            <p:cNvPr name="TextBox 60" id="60"/>
            <p:cNvSpPr txBox="true"/>
            <p:nvPr/>
          </p:nvSpPr>
          <p:spPr>
            <a:xfrm>
              <a:off x="0" y="-19050"/>
              <a:ext cx="624549" cy="19605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Centralized item code or identifier </a:t>
              </a:r>
            </a:p>
          </p:txBody>
        </p:sp>
      </p:grpSp>
      <p:sp>
        <p:nvSpPr>
          <p:cNvPr name="Freeform 61" id="61"/>
          <p:cNvSpPr/>
          <p:nvPr/>
        </p:nvSpPr>
        <p:spPr>
          <a:xfrm flipH="false" flipV="false" rot="0">
            <a:off x="5856434" y="2925454"/>
            <a:ext cx="882366" cy="1091614"/>
          </a:xfrm>
          <a:custGeom>
            <a:avLst/>
            <a:gdLst/>
            <a:ahLst/>
            <a:cxnLst/>
            <a:rect r="r" b="b" t="t" l="l"/>
            <a:pathLst>
              <a:path h="1091614" w="882366">
                <a:moveTo>
                  <a:pt x="0" y="0"/>
                </a:moveTo>
                <a:lnTo>
                  <a:pt x="882366" y="0"/>
                </a:lnTo>
                <a:lnTo>
                  <a:pt x="882366" y="1091615"/>
                </a:lnTo>
                <a:lnTo>
                  <a:pt x="0" y="10916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2" id="62"/>
          <p:cNvSpPr/>
          <p:nvPr/>
        </p:nvSpPr>
        <p:spPr>
          <a:xfrm flipH="false" flipV="false" rot="0">
            <a:off x="11608295" y="3041190"/>
            <a:ext cx="974905" cy="1063885"/>
          </a:xfrm>
          <a:custGeom>
            <a:avLst/>
            <a:gdLst/>
            <a:ahLst/>
            <a:cxnLst/>
            <a:rect r="r" b="b" t="t" l="l"/>
            <a:pathLst>
              <a:path h="1063885" w="974905">
                <a:moveTo>
                  <a:pt x="0" y="0"/>
                </a:moveTo>
                <a:lnTo>
                  <a:pt x="974905" y="0"/>
                </a:lnTo>
                <a:lnTo>
                  <a:pt x="974905" y="1063885"/>
                </a:lnTo>
                <a:lnTo>
                  <a:pt x="0" y="10638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3" id="63"/>
          <p:cNvSpPr/>
          <p:nvPr/>
        </p:nvSpPr>
        <p:spPr>
          <a:xfrm flipH="false" flipV="false" rot="0">
            <a:off x="14597020" y="3160822"/>
            <a:ext cx="868885" cy="856247"/>
          </a:xfrm>
          <a:custGeom>
            <a:avLst/>
            <a:gdLst/>
            <a:ahLst/>
            <a:cxnLst/>
            <a:rect r="r" b="b" t="t" l="l"/>
            <a:pathLst>
              <a:path h="856247" w="868885">
                <a:moveTo>
                  <a:pt x="0" y="0"/>
                </a:moveTo>
                <a:lnTo>
                  <a:pt x="868885" y="0"/>
                </a:lnTo>
                <a:lnTo>
                  <a:pt x="868885" y="856247"/>
                </a:lnTo>
                <a:lnTo>
                  <a:pt x="0" y="8562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4" id="64"/>
          <p:cNvSpPr/>
          <p:nvPr/>
        </p:nvSpPr>
        <p:spPr>
          <a:xfrm flipH="false" flipV="false" rot="0">
            <a:off x="4069032" y="6188711"/>
            <a:ext cx="1042918" cy="1042918"/>
          </a:xfrm>
          <a:custGeom>
            <a:avLst/>
            <a:gdLst/>
            <a:ahLst/>
            <a:cxnLst/>
            <a:rect r="r" b="b" t="t" l="l"/>
            <a:pathLst>
              <a:path h="1042918" w="1042918">
                <a:moveTo>
                  <a:pt x="0" y="0"/>
                </a:moveTo>
                <a:lnTo>
                  <a:pt x="1042918" y="0"/>
                </a:lnTo>
                <a:lnTo>
                  <a:pt x="1042918" y="1042918"/>
                </a:lnTo>
                <a:lnTo>
                  <a:pt x="0" y="10429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65" id="65"/>
          <p:cNvSpPr/>
          <p:nvPr/>
        </p:nvSpPr>
        <p:spPr>
          <a:xfrm flipH="false" flipV="false" rot="0">
            <a:off x="7139569" y="6234543"/>
            <a:ext cx="1281302" cy="997086"/>
          </a:xfrm>
          <a:custGeom>
            <a:avLst/>
            <a:gdLst/>
            <a:ahLst/>
            <a:cxnLst/>
            <a:rect r="r" b="b" t="t" l="l"/>
            <a:pathLst>
              <a:path h="997086" w="1281302">
                <a:moveTo>
                  <a:pt x="0" y="0"/>
                </a:moveTo>
                <a:lnTo>
                  <a:pt x="1281303" y="0"/>
                </a:lnTo>
                <a:lnTo>
                  <a:pt x="1281303" y="997086"/>
                </a:lnTo>
                <a:lnTo>
                  <a:pt x="0" y="9970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66" id="66"/>
          <p:cNvSpPr/>
          <p:nvPr/>
        </p:nvSpPr>
        <p:spPr>
          <a:xfrm flipH="false" flipV="false" rot="0">
            <a:off x="10460702" y="6254719"/>
            <a:ext cx="898758" cy="976910"/>
          </a:xfrm>
          <a:custGeom>
            <a:avLst/>
            <a:gdLst/>
            <a:ahLst/>
            <a:cxnLst/>
            <a:rect r="r" b="b" t="t" l="l"/>
            <a:pathLst>
              <a:path h="976910" w="898758">
                <a:moveTo>
                  <a:pt x="0" y="0"/>
                </a:moveTo>
                <a:lnTo>
                  <a:pt x="898757" y="0"/>
                </a:lnTo>
                <a:lnTo>
                  <a:pt x="898757" y="976910"/>
                </a:lnTo>
                <a:lnTo>
                  <a:pt x="0" y="97691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67" id="67"/>
          <p:cNvSpPr/>
          <p:nvPr/>
        </p:nvSpPr>
        <p:spPr>
          <a:xfrm flipH="false" flipV="false" rot="0">
            <a:off x="13726819" y="6340819"/>
            <a:ext cx="890810" cy="890810"/>
          </a:xfrm>
          <a:custGeom>
            <a:avLst/>
            <a:gdLst/>
            <a:ahLst/>
            <a:cxnLst/>
            <a:rect r="r" b="b" t="t" l="l"/>
            <a:pathLst>
              <a:path h="890810" w="890810">
                <a:moveTo>
                  <a:pt x="0" y="0"/>
                </a:moveTo>
                <a:lnTo>
                  <a:pt x="890811" y="0"/>
                </a:lnTo>
                <a:lnTo>
                  <a:pt x="890811" y="890810"/>
                </a:lnTo>
                <a:lnTo>
                  <a:pt x="0" y="89081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68" id="68"/>
          <p:cNvSpPr/>
          <p:nvPr/>
        </p:nvSpPr>
        <p:spPr>
          <a:xfrm flipH="false" flipV="false" rot="0">
            <a:off x="2950124" y="3041190"/>
            <a:ext cx="896855" cy="1063885"/>
          </a:xfrm>
          <a:custGeom>
            <a:avLst/>
            <a:gdLst/>
            <a:ahLst/>
            <a:cxnLst/>
            <a:rect r="r" b="b" t="t" l="l"/>
            <a:pathLst>
              <a:path h="1063885" w="896855">
                <a:moveTo>
                  <a:pt x="0" y="0"/>
                </a:moveTo>
                <a:lnTo>
                  <a:pt x="896855" y="0"/>
                </a:lnTo>
                <a:lnTo>
                  <a:pt x="896855" y="1063885"/>
                </a:lnTo>
                <a:lnTo>
                  <a:pt x="0" y="106388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69" id="69"/>
          <p:cNvSpPr txBox="true"/>
          <p:nvPr/>
        </p:nvSpPr>
        <p:spPr>
          <a:xfrm rot="0">
            <a:off x="3690980" y="1730886"/>
            <a:ext cx="10906040" cy="537691"/>
          </a:xfrm>
          <a:prstGeom prst="rect">
            <a:avLst/>
          </a:prstGeom>
        </p:spPr>
        <p:txBody>
          <a:bodyPr anchor="t" rtlCol="false" tIns="0" lIns="0" bIns="0" rIns="0">
            <a:spAutoFit/>
          </a:bodyPr>
          <a:lstStyle/>
          <a:p>
            <a:pPr algn="ctr" marL="0" indent="0" lvl="0">
              <a:lnSpc>
                <a:spcPts val="4340"/>
              </a:lnSpc>
              <a:spcBef>
                <a:spcPct val="0"/>
              </a:spcBef>
            </a:pPr>
            <a:r>
              <a:rPr lang="en-US" sz="3145" spc="25">
                <a:solidFill>
                  <a:srgbClr val="010101"/>
                </a:solidFill>
                <a:latin typeface="Archivo Black"/>
                <a:ea typeface="Archivo Black"/>
                <a:cs typeface="Archivo Black"/>
                <a:sym typeface="Archivo Black"/>
              </a:rPr>
              <a:t>BENEFITS OF DIGITIZATION TO THE COMPANY​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981287"/>
            <a:ext cx="513448" cy="636369"/>
            <a:chOff x="0" y="0"/>
            <a:chExt cx="135229" cy="167603"/>
          </a:xfrm>
        </p:grpSpPr>
        <p:sp>
          <p:nvSpPr>
            <p:cNvPr name="Freeform 7" id="7"/>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8" id="8"/>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1</a:t>
              </a:r>
            </a:p>
          </p:txBody>
        </p:sp>
      </p:grpSp>
      <p:grpSp>
        <p:nvGrpSpPr>
          <p:cNvPr name="Group 9" id="9"/>
          <p:cNvGrpSpPr/>
          <p:nvPr/>
        </p:nvGrpSpPr>
        <p:grpSpPr>
          <a:xfrm rot="0">
            <a:off x="14970765" y="1904054"/>
            <a:ext cx="1520413" cy="152041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5279516" y="2206142"/>
            <a:ext cx="902910" cy="916237"/>
          </a:xfrm>
          <a:custGeom>
            <a:avLst/>
            <a:gdLst/>
            <a:ahLst/>
            <a:cxnLst/>
            <a:rect r="r" b="b" t="t" l="l"/>
            <a:pathLst>
              <a:path h="916237" w="902910">
                <a:moveTo>
                  <a:pt x="0" y="0"/>
                </a:moveTo>
                <a:lnTo>
                  <a:pt x="902911" y="0"/>
                </a:lnTo>
                <a:lnTo>
                  <a:pt x="902911" y="916237"/>
                </a:lnTo>
                <a:lnTo>
                  <a:pt x="0" y="916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682371" y="1481622"/>
            <a:ext cx="9308329" cy="1438757"/>
          </a:xfrm>
          <a:prstGeom prst="rect">
            <a:avLst/>
          </a:prstGeom>
        </p:spPr>
        <p:txBody>
          <a:bodyPr anchor="t" rtlCol="false" tIns="0" lIns="0" bIns="0" rIns="0">
            <a:spAutoFit/>
          </a:bodyPr>
          <a:lstStyle/>
          <a:p>
            <a:pPr algn="ctr" marL="0" indent="0" lvl="0">
              <a:lnSpc>
                <a:spcPts val="5720"/>
              </a:lnSpc>
              <a:spcBef>
                <a:spcPct val="0"/>
              </a:spcBef>
            </a:pPr>
            <a:r>
              <a:rPr lang="en-US" sz="4145" spc="33">
                <a:solidFill>
                  <a:srgbClr val="FFFFFF"/>
                </a:solidFill>
                <a:latin typeface="Archivo Black"/>
                <a:ea typeface="Archivo Black"/>
                <a:cs typeface="Archivo Black"/>
                <a:sym typeface="Archivo Black"/>
              </a:rPr>
              <a:t>CHALLENGES DRIVING THE NEED FOR AN ERP SYSTEM</a:t>
            </a:r>
          </a:p>
        </p:txBody>
      </p:sp>
      <p:grpSp>
        <p:nvGrpSpPr>
          <p:cNvPr name="Group 14" id="14"/>
          <p:cNvGrpSpPr/>
          <p:nvPr/>
        </p:nvGrpSpPr>
        <p:grpSpPr>
          <a:xfrm rot="0">
            <a:off x="916860" y="3148979"/>
            <a:ext cx="5689104" cy="275488"/>
            <a:chOff x="0" y="0"/>
            <a:chExt cx="4519796" cy="218865"/>
          </a:xfrm>
        </p:grpSpPr>
        <p:sp>
          <p:nvSpPr>
            <p:cNvPr name="Freeform 15" id="15"/>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16" id="16"/>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7" id="17"/>
          <p:cNvGrpSpPr/>
          <p:nvPr/>
        </p:nvGrpSpPr>
        <p:grpSpPr>
          <a:xfrm rot="0">
            <a:off x="12085550" y="-131220"/>
            <a:ext cx="9534019" cy="1112295"/>
            <a:chOff x="0" y="0"/>
            <a:chExt cx="1876002" cy="218865"/>
          </a:xfrm>
        </p:grpSpPr>
        <p:sp>
          <p:nvSpPr>
            <p:cNvPr name="Freeform 18" id="18"/>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9" id="19"/>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20" id="20"/>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21" id="21"/>
          <p:cNvSpPr txBox="true"/>
          <p:nvPr/>
        </p:nvSpPr>
        <p:spPr>
          <a:xfrm rot="0">
            <a:off x="1682371" y="4082619"/>
            <a:ext cx="3605842" cy="414655"/>
          </a:xfrm>
          <a:prstGeom prst="rect">
            <a:avLst/>
          </a:prstGeom>
        </p:spPr>
        <p:txBody>
          <a:bodyPr anchor="t" rtlCol="false" tIns="0" lIns="0" bIns="0" rIns="0">
            <a:spAutoFit/>
          </a:bodyPr>
          <a:lstStyle/>
          <a:p>
            <a:pPr algn="l">
              <a:lnSpc>
                <a:spcPts val="3379"/>
              </a:lnSpc>
              <a:spcBef>
                <a:spcPct val="0"/>
              </a:spcBef>
            </a:pPr>
            <a:r>
              <a:rPr lang="en-US" b="true" sz="2599">
                <a:solidFill>
                  <a:srgbClr val="000000"/>
                </a:solidFill>
                <a:latin typeface="Open Sauce Bold"/>
                <a:ea typeface="Open Sauce Bold"/>
                <a:cs typeface="Open Sauce Bold"/>
                <a:sym typeface="Open Sauce Bold"/>
              </a:rPr>
              <a:t>Inefficient Processes</a:t>
            </a:r>
          </a:p>
        </p:txBody>
      </p:sp>
      <p:sp>
        <p:nvSpPr>
          <p:cNvPr name="TextBox 22" id="22"/>
          <p:cNvSpPr txBox="true"/>
          <p:nvPr/>
        </p:nvSpPr>
        <p:spPr>
          <a:xfrm rot="0">
            <a:off x="1967745" y="4878555"/>
            <a:ext cx="14523433" cy="143891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Prevent human error as it occurs in the process of inventory tracking in our inventories.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The use of excel sheets is not reliable any more due to the manual data entry in the company can have mistakes and can be time consuming.</a:t>
            </a:r>
          </a:p>
          <a:p>
            <a:pPr algn="l">
              <a:lnSpc>
                <a:spcPts val="2859"/>
              </a:lnSpc>
            </a:pPr>
          </a:p>
        </p:txBody>
      </p:sp>
      <p:grpSp>
        <p:nvGrpSpPr>
          <p:cNvPr name="Group 23" id="23"/>
          <p:cNvGrpSpPr/>
          <p:nvPr/>
        </p:nvGrpSpPr>
        <p:grpSpPr>
          <a:xfrm rot="0">
            <a:off x="916860" y="6468338"/>
            <a:ext cx="513448" cy="636369"/>
            <a:chOff x="0" y="0"/>
            <a:chExt cx="135229" cy="167603"/>
          </a:xfrm>
        </p:grpSpPr>
        <p:sp>
          <p:nvSpPr>
            <p:cNvPr name="Freeform 24" id="24"/>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25" id="25"/>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2</a:t>
              </a:r>
            </a:p>
          </p:txBody>
        </p:sp>
      </p:grpSp>
      <p:sp>
        <p:nvSpPr>
          <p:cNvPr name="TextBox 26" id="26"/>
          <p:cNvSpPr txBox="true"/>
          <p:nvPr/>
        </p:nvSpPr>
        <p:spPr>
          <a:xfrm rot="0">
            <a:off x="1682371" y="6569670"/>
            <a:ext cx="3605842" cy="414655"/>
          </a:xfrm>
          <a:prstGeom prst="rect">
            <a:avLst/>
          </a:prstGeom>
        </p:spPr>
        <p:txBody>
          <a:bodyPr anchor="t" rtlCol="false" tIns="0" lIns="0" bIns="0" rIns="0">
            <a:spAutoFit/>
          </a:bodyPr>
          <a:lstStyle/>
          <a:p>
            <a:pPr algn="l">
              <a:lnSpc>
                <a:spcPts val="3379"/>
              </a:lnSpc>
              <a:spcBef>
                <a:spcPct val="0"/>
              </a:spcBef>
            </a:pPr>
            <a:r>
              <a:rPr lang="en-US" b="true" sz="2599">
                <a:solidFill>
                  <a:srgbClr val="000000"/>
                </a:solidFill>
                <a:latin typeface="Open Sauce Bold"/>
                <a:ea typeface="Open Sauce Bold"/>
                <a:cs typeface="Open Sauce Bold"/>
                <a:sym typeface="Open Sauce Bold"/>
              </a:rPr>
              <a:t>Security Risks</a:t>
            </a:r>
          </a:p>
        </p:txBody>
      </p:sp>
      <p:sp>
        <p:nvSpPr>
          <p:cNvPr name="TextBox 27" id="27"/>
          <p:cNvSpPr txBox="true"/>
          <p:nvPr/>
        </p:nvSpPr>
        <p:spPr>
          <a:xfrm rot="0">
            <a:off x="1967745" y="7365326"/>
            <a:ext cx="14523433" cy="71501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 Unauthorized users may access specific data.</a:t>
            </a:r>
          </a:p>
          <a:p>
            <a:pPr algn="l">
              <a:lnSpc>
                <a:spcPts val="2859"/>
              </a:lnSpc>
            </a:pPr>
          </a:p>
        </p:txBody>
      </p:sp>
      <p:grpSp>
        <p:nvGrpSpPr>
          <p:cNvPr name="Group 28" id="28"/>
          <p:cNvGrpSpPr/>
          <p:nvPr/>
        </p:nvGrpSpPr>
        <p:grpSpPr>
          <a:xfrm rot="0">
            <a:off x="916860" y="8080336"/>
            <a:ext cx="513448" cy="636369"/>
            <a:chOff x="0" y="0"/>
            <a:chExt cx="135229" cy="167603"/>
          </a:xfrm>
        </p:grpSpPr>
        <p:sp>
          <p:nvSpPr>
            <p:cNvPr name="Freeform 29" id="29"/>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30" id="30"/>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3</a:t>
              </a:r>
            </a:p>
          </p:txBody>
        </p:sp>
      </p:grpSp>
      <p:sp>
        <p:nvSpPr>
          <p:cNvPr name="TextBox 31" id="31"/>
          <p:cNvSpPr txBox="true"/>
          <p:nvPr/>
        </p:nvSpPr>
        <p:spPr>
          <a:xfrm rot="0">
            <a:off x="1682371" y="8181668"/>
            <a:ext cx="4357679" cy="414655"/>
          </a:xfrm>
          <a:prstGeom prst="rect">
            <a:avLst/>
          </a:prstGeom>
        </p:spPr>
        <p:txBody>
          <a:bodyPr anchor="t" rtlCol="false" tIns="0" lIns="0" bIns="0" rIns="0">
            <a:spAutoFit/>
          </a:bodyPr>
          <a:lstStyle/>
          <a:p>
            <a:pPr algn="l">
              <a:lnSpc>
                <a:spcPts val="3379"/>
              </a:lnSpc>
              <a:spcBef>
                <a:spcPct val="0"/>
              </a:spcBef>
            </a:pPr>
            <a:r>
              <a:rPr lang="en-US" b="true" sz="2599">
                <a:solidFill>
                  <a:srgbClr val="000000"/>
                </a:solidFill>
                <a:latin typeface="Open Sauce Bold"/>
                <a:ea typeface="Open Sauce Bold"/>
                <a:cs typeface="Open Sauce Bold"/>
                <a:sym typeface="Open Sauce Bold"/>
              </a:rPr>
              <a:t>Lack of Real-Time Insights</a:t>
            </a:r>
          </a:p>
        </p:txBody>
      </p:sp>
      <p:sp>
        <p:nvSpPr>
          <p:cNvPr name="TextBox 32" id="32"/>
          <p:cNvSpPr txBox="true"/>
          <p:nvPr/>
        </p:nvSpPr>
        <p:spPr>
          <a:xfrm rot="0">
            <a:off x="1967745" y="8805873"/>
            <a:ext cx="14523433" cy="143891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Due to the slow analytic process the company have missed market trends and needs.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Compared to other companies that use ERP systems our inability to access real-time insights affect the speed and efficiency of the data analysis process.</a:t>
            </a:r>
          </a:p>
          <a:p>
            <a:pPr algn="l">
              <a:lnSpc>
                <a:spcPts val="2859"/>
              </a:lnSpc>
            </a:pPr>
          </a:p>
        </p:txBody>
      </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411490" y="1250932"/>
            <a:ext cx="513448" cy="636369"/>
            <a:chOff x="0" y="0"/>
            <a:chExt cx="135229" cy="167603"/>
          </a:xfrm>
        </p:grpSpPr>
        <p:sp>
          <p:nvSpPr>
            <p:cNvPr name="Freeform 3" id="3"/>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4" id="4"/>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4</a:t>
              </a:r>
            </a:p>
          </p:txBody>
        </p:sp>
      </p:grpSp>
      <p:sp>
        <p:nvSpPr>
          <p:cNvPr name="TextBox 5" id="5"/>
          <p:cNvSpPr txBox="true"/>
          <p:nvPr/>
        </p:nvSpPr>
        <p:spPr>
          <a:xfrm rot="0">
            <a:off x="2177001" y="1352264"/>
            <a:ext cx="4187369" cy="414655"/>
          </a:xfrm>
          <a:prstGeom prst="rect">
            <a:avLst/>
          </a:prstGeom>
        </p:spPr>
        <p:txBody>
          <a:bodyPr anchor="t" rtlCol="false" tIns="0" lIns="0" bIns="0" rIns="0">
            <a:spAutoFit/>
          </a:bodyPr>
          <a:lstStyle/>
          <a:p>
            <a:pPr algn="l">
              <a:lnSpc>
                <a:spcPts val="3379"/>
              </a:lnSpc>
              <a:spcBef>
                <a:spcPct val="0"/>
              </a:spcBef>
            </a:pPr>
            <a:r>
              <a:rPr lang="en-US" b="true" sz="2599">
                <a:solidFill>
                  <a:srgbClr val="000000"/>
                </a:solidFill>
                <a:latin typeface="Open Sauce Bold"/>
                <a:ea typeface="Open Sauce Bold"/>
                <a:cs typeface="Open Sauce Bold"/>
                <a:sym typeface="Open Sauce Bold"/>
              </a:rPr>
              <a:t>Data Management Issues</a:t>
            </a:r>
          </a:p>
        </p:txBody>
      </p:sp>
      <p:sp>
        <p:nvSpPr>
          <p:cNvPr name="TextBox 6" id="6"/>
          <p:cNvSpPr txBox="true"/>
          <p:nvPr/>
        </p:nvSpPr>
        <p:spPr>
          <a:xfrm rot="0">
            <a:off x="2486234" y="2019203"/>
            <a:ext cx="14523433" cy="10769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Inefficient customer service due to there in no unified data source.</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Delayed detailed reports which makes it difficult when it comes to the decision-making process.</a:t>
            </a:r>
          </a:p>
          <a:p>
            <a:pPr algn="l">
              <a:lnSpc>
                <a:spcPts val="2859"/>
              </a:lnSpc>
            </a:pPr>
          </a:p>
        </p:txBody>
      </p:sp>
      <p:grpSp>
        <p:nvGrpSpPr>
          <p:cNvPr name="Group 7" id="7"/>
          <p:cNvGrpSpPr/>
          <p:nvPr/>
        </p:nvGrpSpPr>
        <p:grpSpPr>
          <a:xfrm rot="0">
            <a:off x="1411490" y="3674921"/>
            <a:ext cx="513448" cy="636369"/>
            <a:chOff x="0" y="0"/>
            <a:chExt cx="135229" cy="167603"/>
          </a:xfrm>
        </p:grpSpPr>
        <p:sp>
          <p:nvSpPr>
            <p:cNvPr name="Freeform 8" id="8"/>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9" id="9"/>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5</a:t>
              </a:r>
            </a:p>
          </p:txBody>
        </p:sp>
      </p:grpSp>
      <p:sp>
        <p:nvSpPr>
          <p:cNvPr name="TextBox 10" id="10"/>
          <p:cNvSpPr txBox="true"/>
          <p:nvPr/>
        </p:nvSpPr>
        <p:spPr>
          <a:xfrm rot="0">
            <a:off x="2177001" y="3776253"/>
            <a:ext cx="4187369" cy="414655"/>
          </a:xfrm>
          <a:prstGeom prst="rect">
            <a:avLst/>
          </a:prstGeom>
        </p:spPr>
        <p:txBody>
          <a:bodyPr anchor="t" rtlCol="false" tIns="0" lIns="0" bIns="0" rIns="0">
            <a:spAutoFit/>
          </a:bodyPr>
          <a:lstStyle/>
          <a:p>
            <a:pPr algn="l">
              <a:lnSpc>
                <a:spcPts val="3379"/>
              </a:lnSpc>
              <a:spcBef>
                <a:spcPct val="0"/>
              </a:spcBef>
            </a:pPr>
            <a:r>
              <a:rPr lang="en-US" b="true" sz="2599">
                <a:solidFill>
                  <a:srgbClr val="000000"/>
                </a:solidFill>
                <a:latin typeface="Open Sauce Bold"/>
                <a:ea typeface="Open Sauce Bold"/>
                <a:cs typeface="Open Sauce Bold"/>
                <a:sym typeface="Open Sauce Bold"/>
              </a:rPr>
              <a:t>Lack of Integration</a:t>
            </a:r>
          </a:p>
        </p:txBody>
      </p:sp>
      <p:sp>
        <p:nvSpPr>
          <p:cNvPr name="TextBox 11" id="11"/>
          <p:cNvSpPr txBox="true"/>
          <p:nvPr/>
        </p:nvSpPr>
        <p:spPr>
          <a:xfrm rot="0">
            <a:off x="2486234" y="4438559"/>
            <a:ext cx="14523433" cy="10769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Due to lack of integration, multiple departments maintain separate records, leading to redundancy.</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Lack of integration and Alignment with external tools and platforms create additional workload.</a:t>
            </a:r>
          </a:p>
          <a:p>
            <a:pPr algn="l">
              <a:lnSpc>
                <a:spcPts val="2859"/>
              </a:lnSpc>
            </a:pPr>
          </a:p>
        </p:txBody>
      </p:sp>
      <p:grpSp>
        <p:nvGrpSpPr>
          <p:cNvPr name="Group 12" id="12"/>
          <p:cNvGrpSpPr/>
          <p:nvPr/>
        </p:nvGrpSpPr>
        <p:grpSpPr>
          <a:xfrm rot="0">
            <a:off x="1411490" y="6101991"/>
            <a:ext cx="513448" cy="636369"/>
            <a:chOff x="0" y="0"/>
            <a:chExt cx="135229" cy="167603"/>
          </a:xfrm>
        </p:grpSpPr>
        <p:sp>
          <p:nvSpPr>
            <p:cNvPr name="Freeform 13" id="13"/>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14" id="14"/>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6</a:t>
              </a:r>
            </a:p>
          </p:txBody>
        </p:sp>
      </p:grpSp>
      <p:sp>
        <p:nvSpPr>
          <p:cNvPr name="TextBox 15" id="15"/>
          <p:cNvSpPr txBox="true"/>
          <p:nvPr/>
        </p:nvSpPr>
        <p:spPr>
          <a:xfrm rot="0">
            <a:off x="2177001" y="6203323"/>
            <a:ext cx="5459459" cy="843280"/>
          </a:xfrm>
          <a:prstGeom prst="rect">
            <a:avLst/>
          </a:prstGeom>
        </p:spPr>
        <p:txBody>
          <a:bodyPr anchor="t" rtlCol="false" tIns="0" lIns="0" bIns="0" rIns="0">
            <a:spAutoFit/>
          </a:bodyPr>
          <a:lstStyle/>
          <a:p>
            <a:pPr algn="l">
              <a:lnSpc>
                <a:spcPts val="3379"/>
              </a:lnSpc>
            </a:pPr>
            <a:r>
              <a:rPr lang="en-US" sz="2599" b="true">
                <a:solidFill>
                  <a:srgbClr val="000000"/>
                </a:solidFill>
                <a:latin typeface="Open Sauce Bold"/>
                <a:ea typeface="Open Sauce Bold"/>
                <a:cs typeface="Open Sauce Bold"/>
                <a:sym typeface="Open Sauce Bold"/>
              </a:rPr>
              <a:t>6. Resource Management Issues</a:t>
            </a:r>
          </a:p>
          <a:p>
            <a:pPr algn="l">
              <a:lnSpc>
                <a:spcPts val="3379"/>
              </a:lnSpc>
              <a:spcBef>
                <a:spcPct val="0"/>
              </a:spcBef>
            </a:pPr>
          </a:p>
        </p:txBody>
      </p:sp>
      <p:sp>
        <p:nvSpPr>
          <p:cNvPr name="TextBox 16" id="16"/>
          <p:cNvSpPr txBox="true"/>
          <p:nvPr/>
        </p:nvSpPr>
        <p:spPr>
          <a:xfrm rot="0">
            <a:off x="2486234" y="6865628"/>
            <a:ext cx="14523433" cy="10769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Prevent overstocking Items that is not demanded.</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Disorder in the company inventories and locators due to Missing items, theft, or unrecorded usage.</a:t>
            </a:r>
          </a:p>
          <a:p>
            <a:pPr algn="l">
              <a:lnSpc>
                <a:spcPts val="2859"/>
              </a:lnSpc>
            </a:pPr>
          </a:p>
        </p:txBody>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0"/>
            <a:ext cx="18520038" cy="10287000"/>
            <a:chOff x="0" y="0"/>
            <a:chExt cx="4877705" cy="2709333"/>
          </a:xfrm>
        </p:grpSpPr>
        <p:sp>
          <p:nvSpPr>
            <p:cNvPr name="Freeform 4" id="4"/>
            <p:cNvSpPr/>
            <p:nvPr/>
          </p:nvSpPr>
          <p:spPr>
            <a:xfrm flipH="false" flipV="false" rot="0">
              <a:off x="0" y="0"/>
              <a:ext cx="4877705" cy="2709333"/>
            </a:xfrm>
            <a:custGeom>
              <a:avLst/>
              <a:gdLst/>
              <a:ahLst/>
              <a:cxnLst/>
              <a:rect r="r" b="b" t="t" l="l"/>
              <a:pathLst>
                <a:path h="2709333" w="4877705">
                  <a:moveTo>
                    <a:pt x="0" y="0"/>
                  </a:moveTo>
                  <a:lnTo>
                    <a:pt x="4877705" y="0"/>
                  </a:lnTo>
                  <a:lnTo>
                    <a:pt x="4877705" y="2709333"/>
                  </a:lnTo>
                  <a:lnTo>
                    <a:pt x="0" y="2709333"/>
                  </a:lnTo>
                  <a:close/>
                </a:path>
              </a:pathLst>
            </a:custGeom>
            <a:solidFill>
              <a:srgbClr val="FFFFFF">
                <a:alpha val="77647"/>
              </a:srgbClr>
            </a:solidFill>
          </p:spPr>
        </p:sp>
        <p:sp>
          <p:nvSpPr>
            <p:cNvPr name="TextBox 5" id="5"/>
            <p:cNvSpPr txBox="true"/>
            <p:nvPr/>
          </p:nvSpPr>
          <p:spPr>
            <a:xfrm>
              <a:off x="0" y="-38100"/>
              <a:ext cx="487770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4810163"/>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2214894" y="0"/>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547977" y="2773463"/>
            <a:ext cx="11424084" cy="4701974"/>
          </a:xfrm>
          <a:prstGeom prst="rect">
            <a:avLst/>
          </a:prstGeom>
        </p:spPr>
        <p:txBody>
          <a:bodyPr anchor="t" rtlCol="false" tIns="0" lIns="0" bIns="0" rIns="0">
            <a:spAutoFit/>
          </a:bodyPr>
          <a:lstStyle/>
          <a:p>
            <a:pPr algn="ctr">
              <a:lnSpc>
                <a:spcPts val="12449"/>
              </a:lnSpc>
            </a:pPr>
            <a:r>
              <a:rPr lang="en-US" sz="10039" spc="240">
                <a:solidFill>
                  <a:srgbClr val="365679"/>
                </a:solidFill>
                <a:latin typeface="League Spartan"/>
                <a:ea typeface="League Spartan"/>
                <a:cs typeface="League Spartan"/>
                <a:sym typeface="League Spartan"/>
              </a:rPr>
              <a:t>MULTI-ORGANIZATION STRUCTURE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500945" y="2053153"/>
            <a:ext cx="13471756" cy="1897784"/>
          </a:xfrm>
          <a:custGeom>
            <a:avLst/>
            <a:gdLst/>
            <a:ahLst/>
            <a:cxnLst/>
            <a:rect r="r" b="b" t="t" l="l"/>
            <a:pathLst>
              <a:path h="1897784" w="13471756">
                <a:moveTo>
                  <a:pt x="0" y="0"/>
                </a:moveTo>
                <a:lnTo>
                  <a:pt x="13471756" y="0"/>
                </a:lnTo>
                <a:lnTo>
                  <a:pt x="13471756" y="1897784"/>
                </a:lnTo>
                <a:lnTo>
                  <a:pt x="0" y="1897784"/>
                </a:lnTo>
                <a:lnTo>
                  <a:pt x="0" y="0"/>
                </a:lnTo>
                <a:close/>
              </a:path>
            </a:pathLst>
          </a:custGeom>
          <a:blipFill>
            <a:blip r:embed="rId3"/>
            <a:stretch>
              <a:fillRect l="0" t="-40198" r="0" b="0"/>
            </a:stretch>
          </a:blipFill>
        </p:spPr>
      </p:sp>
      <p:grpSp>
        <p:nvGrpSpPr>
          <p:cNvPr name="Group 4" id="4"/>
          <p:cNvGrpSpPr>
            <a:grpSpLocks noChangeAspect="true"/>
          </p:cNvGrpSpPr>
          <p:nvPr/>
        </p:nvGrpSpPr>
        <p:grpSpPr>
          <a:xfrm rot="0">
            <a:off x="9523925" y="0"/>
            <a:ext cx="8764075" cy="492979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Freeform 7" id="7"/>
          <p:cNvSpPr/>
          <p:nvPr/>
        </p:nvSpPr>
        <p:spPr>
          <a:xfrm flipH="false" flipV="false" rot="0">
            <a:off x="15398692" y="7414607"/>
            <a:ext cx="1860608" cy="1843693"/>
          </a:xfrm>
          <a:custGeom>
            <a:avLst/>
            <a:gdLst/>
            <a:ahLst/>
            <a:cxnLst/>
            <a:rect r="r" b="b" t="t" l="l"/>
            <a:pathLst>
              <a:path h="1843693" w="1860608">
                <a:moveTo>
                  <a:pt x="0" y="0"/>
                </a:moveTo>
                <a:lnTo>
                  <a:pt x="1860608" y="0"/>
                </a:lnTo>
                <a:lnTo>
                  <a:pt x="1860608" y="1843693"/>
                </a:lnTo>
                <a:lnTo>
                  <a:pt x="0" y="18436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859560" y="1009650"/>
            <a:ext cx="2210991" cy="7150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Business Group</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Pixel Core</a:t>
            </a:r>
          </a:p>
        </p:txBody>
      </p:sp>
      <p:sp>
        <p:nvSpPr>
          <p:cNvPr name="TextBox 9" id="9"/>
          <p:cNvSpPr txBox="true"/>
          <p:nvPr/>
        </p:nvSpPr>
        <p:spPr>
          <a:xfrm rot="0">
            <a:off x="1859560" y="2097866"/>
            <a:ext cx="2618631" cy="7150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General Ledger</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Pixel Core(EGY)</a:t>
            </a:r>
          </a:p>
        </p:txBody>
      </p:sp>
      <p:sp>
        <p:nvSpPr>
          <p:cNvPr name="TextBox 10" id="10"/>
          <p:cNvSpPr txBox="true"/>
          <p:nvPr/>
        </p:nvSpPr>
        <p:spPr>
          <a:xfrm rot="0">
            <a:off x="1859560" y="3184351"/>
            <a:ext cx="1949797" cy="7150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Legal Entity</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Pixel Core)</a:t>
            </a:r>
          </a:p>
        </p:txBody>
      </p:sp>
      <p:sp>
        <p:nvSpPr>
          <p:cNvPr name="TextBox 11" id="11"/>
          <p:cNvSpPr txBox="true"/>
          <p:nvPr/>
        </p:nvSpPr>
        <p:spPr>
          <a:xfrm rot="0">
            <a:off x="1859560" y="4270837"/>
            <a:ext cx="2179737" cy="7150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Operating Units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Giza branch</a:t>
            </a:r>
            <a:r>
              <a:rPr lang="en-US" b="true" sz="2199">
                <a:solidFill>
                  <a:srgbClr val="000000"/>
                </a:solidFill>
                <a:latin typeface="Open Sauce Bold"/>
                <a:ea typeface="Open Sauce Bold"/>
                <a:cs typeface="Open Sauce Bold"/>
                <a:sym typeface="Open Sauce Bold"/>
              </a:rPr>
              <a:t> </a:t>
            </a:r>
          </a:p>
        </p:txBody>
      </p:sp>
      <p:sp>
        <p:nvSpPr>
          <p:cNvPr name="TextBox 12" id="12"/>
          <p:cNvSpPr txBox="true"/>
          <p:nvPr/>
        </p:nvSpPr>
        <p:spPr>
          <a:xfrm rot="0">
            <a:off x="4360591" y="4632787"/>
            <a:ext cx="2280235" cy="3530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Suez branch</a:t>
            </a:r>
          </a:p>
        </p:txBody>
      </p:sp>
      <p:sp>
        <p:nvSpPr>
          <p:cNvPr name="TextBox 13" id="13"/>
          <p:cNvSpPr txBox="true"/>
          <p:nvPr/>
        </p:nvSpPr>
        <p:spPr>
          <a:xfrm rot="0">
            <a:off x="1859560" y="5357322"/>
            <a:ext cx="3267521" cy="7150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Inventory organizations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Dokki</a:t>
            </a:r>
          </a:p>
        </p:txBody>
      </p:sp>
      <p:sp>
        <p:nvSpPr>
          <p:cNvPr name="TextBox 14" id="14"/>
          <p:cNvSpPr txBox="true"/>
          <p:nvPr/>
        </p:nvSpPr>
        <p:spPr>
          <a:xfrm rot="0">
            <a:off x="5609527" y="5719272"/>
            <a:ext cx="2240665" cy="3530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Suez district</a:t>
            </a:r>
          </a:p>
        </p:txBody>
      </p:sp>
      <p:sp>
        <p:nvSpPr>
          <p:cNvPr name="TextBox 15" id="15"/>
          <p:cNvSpPr txBox="true"/>
          <p:nvPr/>
        </p:nvSpPr>
        <p:spPr>
          <a:xfrm rot="0">
            <a:off x="7720660" y="5705302"/>
            <a:ext cx="2636368" cy="3530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Arbaeen district</a:t>
            </a:r>
          </a:p>
        </p:txBody>
      </p:sp>
      <p:sp>
        <p:nvSpPr>
          <p:cNvPr name="TextBox 16" id="16"/>
          <p:cNvSpPr txBox="true"/>
          <p:nvPr/>
        </p:nvSpPr>
        <p:spPr>
          <a:xfrm rot="0">
            <a:off x="1859560" y="7003607"/>
            <a:ext cx="11211742" cy="14389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Sub inventories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Giza branch: Retail</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Suez Branch: R.A and F.G in Suez district - Retail in Arbaeen district</a:t>
            </a:r>
          </a:p>
          <a:p>
            <a:pPr algn="l">
              <a:lnSpc>
                <a:spcPts val="2859"/>
              </a:lnSpc>
            </a:pPr>
          </a:p>
        </p:txBody>
      </p:sp>
      <p:sp>
        <p:nvSpPr>
          <p:cNvPr name="TextBox 17" id="17"/>
          <p:cNvSpPr txBox="true"/>
          <p:nvPr/>
        </p:nvSpPr>
        <p:spPr>
          <a:xfrm rot="0">
            <a:off x="1850035" y="8785417"/>
            <a:ext cx="14130020" cy="14389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Locators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Dokki retail: Laptops section- Accessories section- Back room</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Arbaeen retail: Laptops section- Accessories section- Back room</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Storing warehouse:Laptops- Custody receipt- Accessories / Receiving warehouse: Defective- Return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343265" y="-7563"/>
            <a:ext cx="3777886" cy="10674983"/>
            <a:chOff x="0" y="0"/>
            <a:chExt cx="994999" cy="2811518"/>
          </a:xfrm>
        </p:grpSpPr>
        <p:sp>
          <p:nvSpPr>
            <p:cNvPr name="Freeform 4" id="4"/>
            <p:cNvSpPr/>
            <p:nvPr/>
          </p:nvSpPr>
          <p:spPr>
            <a:xfrm flipH="false" flipV="false" rot="0">
              <a:off x="0" y="0"/>
              <a:ext cx="994999" cy="2811518"/>
            </a:xfrm>
            <a:custGeom>
              <a:avLst/>
              <a:gdLst/>
              <a:ahLst/>
              <a:cxnLst/>
              <a:rect r="r" b="b" t="t" l="l"/>
              <a:pathLst>
                <a:path h="2811518" w="994999">
                  <a:moveTo>
                    <a:pt x="0" y="0"/>
                  </a:moveTo>
                  <a:lnTo>
                    <a:pt x="994999" y="0"/>
                  </a:lnTo>
                  <a:lnTo>
                    <a:pt x="994999"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994999"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2343265" cy="10287000"/>
          </a:xfrm>
          <a:custGeom>
            <a:avLst/>
            <a:gdLst/>
            <a:ahLst/>
            <a:cxnLst/>
            <a:rect r="r" b="b" t="t" l="l"/>
            <a:pathLst>
              <a:path h="10287000" w="2343265">
                <a:moveTo>
                  <a:pt x="0" y="0"/>
                </a:moveTo>
                <a:lnTo>
                  <a:pt x="2343265" y="0"/>
                </a:lnTo>
                <a:lnTo>
                  <a:pt x="2343265" y="10287000"/>
                </a:lnTo>
                <a:lnTo>
                  <a:pt x="0" y="10287000"/>
                </a:lnTo>
                <a:lnTo>
                  <a:pt x="0" y="0"/>
                </a:lnTo>
                <a:close/>
              </a:path>
            </a:pathLst>
          </a:custGeom>
          <a:blipFill>
            <a:blip r:embed="rId3"/>
            <a:stretch>
              <a:fillRect l="-257498" t="0" r="-369628" b="0"/>
            </a:stretch>
          </a:blipFill>
        </p:spPr>
      </p:sp>
      <p:grpSp>
        <p:nvGrpSpPr>
          <p:cNvPr name="Group 7" id="7"/>
          <p:cNvGrpSpPr/>
          <p:nvPr/>
        </p:nvGrpSpPr>
        <p:grpSpPr>
          <a:xfrm rot="0">
            <a:off x="3300384" y="2877165"/>
            <a:ext cx="1770763" cy="1924883"/>
            <a:chOff x="0" y="0"/>
            <a:chExt cx="466374" cy="506965"/>
          </a:xfrm>
        </p:grpSpPr>
        <p:sp>
          <p:nvSpPr>
            <p:cNvPr name="Freeform 8" id="8"/>
            <p:cNvSpPr/>
            <p:nvPr/>
          </p:nvSpPr>
          <p:spPr>
            <a:xfrm flipH="false" flipV="false" rot="0">
              <a:off x="0" y="0"/>
              <a:ext cx="466374" cy="506965"/>
            </a:xfrm>
            <a:custGeom>
              <a:avLst/>
              <a:gdLst/>
              <a:ahLst/>
              <a:cxnLst/>
              <a:rect r="r" b="b" t="t" l="l"/>
              <a:pathLst>
                <a:path h="506965" w="466374">
                  <a:moveTo>
                    <a:pt x="87442" y="0"/>
                  </a:moveTo>
                  <a:lnTo>
                    <a:pt x="378932" y="0"/>
                  </a:lnTo>
                  <a:cubicBezTo>
                    <a:pt x="402123" y="0"/>
                    <a:pt x="424364" y="9213"/>
                    <a:pt x="440763" y="25611"/>
                  </a:cubicBezTo>
                  <a:cubicBezTo>
                    <a:pt x="457161" y="42010"/>
                    <a:pt x="466374" y="64251"/>
                    <a:pt x="466374" y="87442"/>
                  </a:cubicBezTo>
                  <a:lnTo>
                    <a:pt x="466374" y="419523"/>
                  </a:lnTo>
                  <a:cubicBezTo>
                    <a:pt x="466374" y="442714"/>
                    <a:pt x="457161" y="464955"/>
                    <a:pt x="440763" y="481354"/>
                  </a:cubicBezTo>
                  <a:cubicBezTo>
                    <a:pt x="424364" y="497752"/>
                    <a:pt x="402123" y="506965"/>
                    <a:pt x="378932" y="506965"/>
                  </a:cubicBezTo>
                  <a:lnTo>
                    <a:pt x="87442" y="506965"/>
                  </a:lnTo>
                  <a:cubicBezTo>
                    <a:pt x="39149" y="506965"/>
                    <a:pt x="0" y="467816"/>
                    <a:pt x="0" y="419523"/>
                  </a:cubicBezTo>
                  <a:lnTo>
                    <a:pt x="0" y="87442"/>
                  </a:lnTo>
                  <a:cubicBezTo>
                    <a:pt x="0" y="64251"/>
                    <a:pt x="9213" y="42010"/>
                    <a:pt x="25611" y="25611"/>
                  </a:cubicBezTo>
                  <a:cubicBezTo>
                    <a:pt x="42010" y="9213"/>
                    <a:pt x="64251" y="0"/>
                    <a:pt x="87442" y="0"/>
                  </a:cubicBezTo>
                  <a:close/>
                </a:path>
              </a:pathLst>
            </a:custGeom>
            <a:solidFill>
              <a:srgbClr val="000000">
                <a:alpha val="0"/>
              </a:srgbClr>
            </a:solidFill>
            <a:ln w="57150" cap="sq">
              <a:solidFill>
                <a:srgbClr val="000000"/>
              </a:solidFill>
              <a:prstDash val="solid"/>
              <a:miter/>
            </a:ln>
          </p:spPr>
        </p:sp>
        <p:sp>
          <p:nvSpPr>
            <p:cNvPr name="TextBox 9" id="9"/>
            <p:cNvSpPr txBox="true"/>
            <p:nvPr/>
          </p:nvSpPr>
          <p:spPr>
            <a:xfrm>
              <a:off x="0" y="-19050"/>
              <a:ext cx="466374" cy="52601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3300384" y="3365471"/>
            <a:ext cx="1770763" cy="948271"/>
            <a:chOff x="0" y="0"/>
            <a:chExt cx="466374" cy="249750"/>
          </a:xfrm>
        </p:grpSpPr>
        <p:sp>
          <p:nvSpPr>
            <p:cNvPr name="Freeform 11" id="11"/>
            <p:cNvSpPr/>
            <p:nvPr/>
          </p:nvSpPr>
          <p:spPr>
            <a:xfrm flipH="false" flipV="false" rot="0">
              <a:off x="0" y="0"/>
              <a:ext cx="466374" cy="249750"/>
            </a:xfrm>
            <a:custGeom>
              <a:avLst/>
              <a:gdLst/>
              <a:ahLst/>
              <a:cxnLst/>
              <a:rect r="r" b="b" t="t" l="l"/>
              <a:pathLst>
                <a:path h="249750" w="466374">
                  <a:moveTo>
                    <a:pt x="0" y="0"/>
                  </a:moveTo>
                  <a:lnTo>
                    <a:pt x="466374" y="0"/>
                  </a:lnTo>
                  <a:lnTo>
                    <a:pt x="466374" y="249750"/>
                  </a:lnTo>
                  <a:lnTo>
                    <a:pt x="0" y="249750"/>
                  </a:lnTo>
                  <a:close/>
                </a:path>
              </a:pathLst>
            </a:custGeom>
            <a:solidFill>
              <a:srgbClr val="000000"/>
            </a:solidFill>
          </p:spPr>
        </p:sp>
        <p:sp>
          <p:nvSpPr>
            <p:cNvPr name="TextBox 12" id="12"/>
            <p:cNvSpPr txBox="true"/>
            <p:nvPr/>
          </p:nvSpPr>
          <p:spPr>
            <a:xfrm>
              <a:off x="0" y="-19050"/>
              <a:ext cx="466374" cy="26880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Oracle System Administration</a:t>
              </a:r>
            </a:p>
          </p:txBody>
        </p:sp>
      </p:grpSp>
      <p:grpSp>
        <p:nvGrpSpPr>
          <p:cNvPr name="Group 13" id="13"/>
          <p:cNvGrpSpPr/>
          <p:nvPr/>
        </p:nvGrpSpPr>
        <p:grpSpPr>
          <a:xfrm rot="0">
            <a:off x="7354718" y="2877644"/>
            <a:ext cx="1770763" cy="1924883"/>
            <a:chOff x="0" y="0"/>
            <a:chExt cx="466374" cy="506965"/>
          </a:xfrm>
        </p:grpSpPr>
        <p:sp>
          <p:nvSpPr>
            <p:cNvPr name="Freeform 14" id="14"/>
            <p:cNvSpPr/>
            <p:nvPr/>
          </p:nvSpPr>
          <p:spPr>
            <a:xfrm flipH="false" flipV="false" rot="0">
              <a:off x="0" y="0"/>
              <a:ext cx="466374" cy="506965"/>
            </a:xfrm>
            <a:custGeom>
              <a:avLst/>
              <a:gdLst/>
              <a:ahLst/>
              <a:cxnLst/>
              <a:rect r="r" b="b" t="t" l="l"/>
              <a:pathLst>
                <a:path h="506965" w="466374">
                  <a:moveTo>
                    <a:pt x="87442" y="0"/>
                  </a:moveTo>
                  <a:lnTo>
                    <a:pt x="378932" y="0"/>
                  </a:lnTo>
                  <a:cubicBezTo>
                    <a:pt x="402123" y="0"/>
                    <a:pt x="424364" y="9213"/>
                    <a:pt x="440763" y="25611"/>
                  </a:cubicBezTo>
                  <a:cubicBezTo>
                    <a:pt x="457161" y="42010"/>
                    <a:pt x="466374" y="64251"/>
                    <a:pt x="466374" y="87442"/>
                  </a:cubicBezTo>
                  <a:lnTo>
                    <a:pt x="466374" y="419523"/>
                  </a:lnTo>
                  <a:cubicBezTo>
                    <a:pt x="466374" y="442714"/>
                    <a:pt x="457161" y="464955"/>
                    <a:pt x="440763" y="481354"/>
                  </a:cubicBezTo>
                  <a:cubicBezTo>
                    <a:pt x="424364" y="497752"/>
                    <a:pt x="402123" y="506965"/>
                    <a:pt x="378932" y="506965"/>
                  </a:cubicBezTo>
                  <a:lnTo>
                    <a:pt x="87442" y="506965"/>
                  </a:lnTo>
                  <a:cubicBezTo>
                    <a:pt x="39149" y="506965"/>
                    <a:pt x="0" y="467816"/>
                    <a:pt x="0" y="419523"/>
                  </a:cubicBezTo>
                  <a:lnTo>
                    <a:pt x="0" y="87442"/>
                  </a:lnTo>
                  <a:cubicBezTo>
                    <a:pt x="0" y="64251"/>
                    <a:pt x="9213" y="42010"/>
                    <a:pt x="25611" y="25611"/>
                  </a:cubicBezTo>
                  <a:cubicBezTo>
                    <a:pt x="42010" y="9213"/>
                    <a:pt x="64251" y="0"/>
                    <a:pt x="87442" y="0"/>
                  </a:cubicBezTo>
                  <a:close/>
                </a:path>
              </a:pathLst>
            </a:custGeom>
            <a:solidFill>
              <a:srgbClr val="000000">
                <a:alpha val="0"/>
              </a:srgbClr>
            </a:solidFill>
            <a:ln w="57150" cap="sq">
              <a:solidFill>
                <a:srgbClr val="000000"/>
              </a:solidFill>
              <a:prstDash val="solid"/>
              <a:miter/>
            </a:ln>
          </p:spPr>
        </p:sp>
        <p:sp>
          <p:nvSpPr>
            <p:cNvPr name="TextBox 15" id="15"/>
            <p:cNvSpPr txBox="true"/>
            <p:nvPr/>
          </p:nvSpPr>
          <p:spPr>
            <a:xfrm>
              <a:off x="0" y="-19050"/>
              <a:ext cx="466374" cy="526015"/>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1682259" y="2877165"/>
            <a:ext cx="1770763" cy="1924883"/>
            <a:chOff x="0" y="0"/>
            <a:chExt cx="466374" cy="506965"/>
          </a:xfrm>
        </p:grpSpPr>
        <p:sp>
          <p:nvSpPr>
            <p:cNvPr name="Freeform 17" id="17"/>
            <p:cNvSpPr/>
            <p:nvPr/>
          </p:nvSpPr>
          <p:spPr>
            <a:xfrm flipH="false" flipV="false" rot="0">
              <a:off x="0" y="0"/>
              <a:ext cx="466374" cy="506965"/>
            </a:xfrm>
            <a:custGeom>
              <a:avLst/>
              <a:gdLst/>
              <a:ahLst/>
              <a:cxnLst/>
              <a:rect r="r" b="b" t="t" l="l"/>
              <a:pathLst>
                <a:path h="506965" w="466374">
                  <a:moveTo>
                    <a:pt x="87442" y="0"/>
                  </a:moveTo>
                  <a:lnTo>
                    <a:pt x="378932" y="0"/>
                  </a:lnTo>
                  <a:cubicBezTo>
                    <a:pt x="402123" y="0"/>
                    <a:pt x="424364" y="9213"/>
                    <a:pt x="440763" y="25611"/>
                  </a:cubicBezTo>
                  <a:cubicBezTo>
                    <a:pt x="457161" y="42010"/>
                    <a:pt x="466374" y="64251"/>
                    <a:pt x="466374" y="87442"/>
                  </a:cubicBezTo>
                  <a:lnTo>
                    <a:pt x="466374" y="419523"/>
                  </a:lnTo>
                  <a:cubicBezTo>
                    <a:pt x="466374" y="442714"/>
                    <a:pt x="457161" y="464955"/>
                    <a:pt x="440763" y="481354"/>
                  </a:cubicBezTo>
                  <a:cubicBezTo>
                    <a:pt x="424364" y="497752"/>
                    <a:pt x="402123" y="506965"/>
                    <a:pt x="378932" y="506965"/>
                  </a:cubicBezTo>
                  <a:lnTo>
                    <a:pt x="87442" y="506965"/>
                  </a:lnTo>
                  <a:cubicBezTo>
                    <a:pt x="39149" y="506965"/>
                    <a:pt x="0" y="467816"/>
                    <a:pt x="0" y="419523"/>
                  </a:cubicBezTo>
                  <a:lnTo>
                    <a:pt x="0" y="87442"/>
                  </a:lnTo>
                  <a:cubicBezTo>
                    <a:pt x="0" y="64251"/>
                    <a:pt x="9213" y="42010"/>
                    <a:pt x="25611" y="25611"/>
                  </a:cubicBezTo>
                  <a:cubicBezTo>
                    <a:pt x="42010" y="9213"/>
                    <a:pt x="64251" y="0"/>
                    <a:pt x="87442" y="0"/>
                  </a:cubicBezTo>
                  <a:close/>
                </a:path>
              </a:pathLst>
            </a:custGeom>
            <a:solidFill>
              <a:srgbClr val="000000">
                <a:alpha val="0"/>
              </a:srgbClr>
            </a:solidFill>
            <a:ln w="57150" cap="sq">
              <a:solidFill>
                <a:srgbClr val="000000"/>
              </a:solidFill>
              <a:prstDash val="solid"/>
              <a:miter/>
            </a:ln>
          </p:spPr>
        </p:sp>
        <p:sp>
          <p:nvSpPr>
            <p:cNvPr name="TextBox 18" id="18"/>
            <p:cNvSpPr txBox="true"/>
            <p:nvPr/>
          </p:nvSpPr>
          <p:spPr>
            <a:xfrm>
              <a:off x="0" y="-19050"/>
              <a:ext cx="466374" cy="526015"/>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7354718" y="3365471"/>
            <a:ext cx="1770763" cy="948271"/>
            <a:chOff x="0" y="0"/>
            <a:chExt cx="466374" cy="249750"/>
          </a:xfrm>
        </p:grpSpPr>
        <p:sp>
          <p:nvSpPr>
            <p:cNvPr name="Freeform 20" id="20"/>
            <p:cNvSpPr/>
            <p:nvPr/>
          </p:nvSpPr>
          <p:spPr>
            <a:xfrm flipH="false" flipV="false" rot="0">
              <a:off x="0" y="0"/>
              <a:ext cx="466374" cy="249750"/>
            </a:xfrm>
            <a:custGeom>
              <a:avLst/>
              <a:gdLst/>
              <a:ahLst/>
              <a:cxnLst/>
              <a:rect r="r" b="b" t="t" l="l"/>
              <a:pathLst>
                <a:path h="249750" w="466374">
                  <a:moveTo>
                    <a:pt x="0" y="0"/>
                  </a:moveTo>
                  <a:lnTo>
                    <a:pt x="466374" y="0"/>
                  </a:lnTo>
                  <a:lnTo>
                    <a:pt x="466374" y="249750"/>
                  </a:lnTo>
                  <a:lnTo>
                    <a:pt x="0" y="249750"/>
                  </a:lnTo>
                  <a:close/>
                </a:path>
              </a:pathLst>
            </a:custGeom>
            <a:solidFill>
              <a:srgbClr val="000000"/>
            </a:solidFill>
          </p:spPr>
        </p:sp>
        <p:sp>
          <p:nvSpPr>
            <p:cNvPr name="TextBox 21" id="21"/>
            <p:cNvSpPr txBox="true"/>
            <p:nvPr/>
          </p:nvSpPr>
          <p:spPr>
            <a:xfrm>
              <a:off x="0" y="-19050"/>
              <a:ext cx="466374" cy="26880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Oracle Inventory</a:t>
              </a:r>
            </a:p>
          </p:txBody>
        </p:sp>
      </p:grpSp>
      <p:grpSp>
        <p:nvGrpSpPr>
          <p:cNvPr name="Group 22" id="22"/>
          <p:cNvGrpSpPr/>
          <p:nvPr/>
        </p:nvGrpSpPr>
        <p:grpSpPr>
          <a:xfrm rot="0">
            <a:off x="11682259" y="3365471"/>
            <a:ext cx="1770763" cy="948271"/>
            <a:chOff x="0" y="0"/>
            <a:chExt cx="466374" cy="249750"/>
          </a:xfrm>
        </p:grpSpPr>
        <p:sp>
          <p:nvSpPr>
            <p:cNvPr name="Freeform 23" id="23"/>
            <p:cNvSpPr/>
            <p:nvPr/>
          </p:nvSpPr>
          <p:spPr>
            <a:xfrm flipH="false" flipV="false" rot="0">
              <a:off x="0" y="0"/>
              <a:ext cx="466374" cy="249750"/>
            </a:xfrm>
            <a:custGeom>
              <a:avLst/>
              <a:gdLst/>
              <a:ahLst/>
              <a:cxnLst/>
              <a:rect r="r" b="b" t="t" l="l"/>
              <a:pathLst>
                <a:path h="249750" w="466374">
                  <a:moveTo>
                    <a:pt x="0" y="0"/>
                  </a:moveTo>
                  <a:lnTo>
                    <a:pt x="466374" y="0"/>
                  </a:lnTo>
                  <a:lnTo>
                    <a:pt x="466374" y="249750"/>
                  </a:lnTo>
                  <a:lnTo>
                    <a:pt x="0" y="249750"/>
                  </a:lnTo>
                  <a:close/>
                </a:path>
              </a:pathLst>
            </a:custGeom>
            <a:solidFill>
              <a:srgbClr val="000000"/>
            </a:solidFill>
          </p:spPr>
        </p:sp>
        <p:sp>
          <p:nvSpPr>
            <p:cNvPr name="TextBox 24" id="24"/>
            <p:cNvSpPr txBox="true"/>
            <p:nvPr/>
          </p:nvSpPr>
          <p:spPr>
            <a:xfrm>
              <a:off x="0" y="-19050"/>
              <a:ext cx="466374" cy="26880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Oracle Purchasing</a:t>
              </a:r>
            </a:p>
          </p:txBody>
        </p:sp>
      </p:grpSp>
      <p:sp>
        <p:nvSpPr>
          <p:cNvPr name="Freeform 25" id="25"/>
          <p:cNvSpPr/>
          <p:nvPr/>
        </p:nvSpPr>
        <p:spPr>
          <a:xfrm flipH="false" flipV="false" rot="0">
            <a:off x="5859300" y="4802527"/>
            <a:ext cx="261851" cy="4114800"/>
          </a:xfrm>
          <a:custGeom>
            <a:avLst/>
            <a:gdLst/>
            <a:ahLst/>
            <a:cxnLst/>
            <a:rect r="r" b="b" t="t" l="l"/>
            <a:pathLst>
              <a:path h="4114800" w="261851">
                <a:moveTo>
                  <a:pt x="0" y="0"/>
                </a:moveTo>
                <a:lnTo>
                  <a:pt x="261851" y="0"/>
                </a:lnTo>
                <a:lnTo>
                  <a:pt x="2618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6860415" y="682126"/>
            <a:ext cx="6997265" cy="936689"/>
          </a:xfrm>
          <a:prstGeom prst="rect">
            <a:avLst/>
          </a:prstGeom>
        </p:spPr>
        <p:txBody>
          <a:bodyPr anchor="t" rtlCol="false" tIns="0" lIns="0" bIns="0" rIns="0">
            <a:spAutoFit/>
          </a:bodyPr>
          <a:lstStyle/>
          <a:p>
            <a:pPr algn="ctr" marL="0" indent="0" lvl="0">
              <a:lnSpc>
                <a:spcPts val="3729"/>
              </a:lnSpc>
              <a:spcBef>
                <a:spcPct val="0"/>
              </a:spcBef>
            </a:pPr>
            <a:r>
              <a:rPr lang="en-US" sz="2702" spc="94">
                <a:solidFill>
                  <a:srgbClr val="010101"/>
                </a:solidFill>
                <a:latin typeface="Archivo Black"/>
                <a:ea typeface="Archivo Black"/>
                <a:cs typeface="Archivo Black"/>
                <a:sym typeface="Archivo Black"/>
              </a:rPr>
              <a:t>ORACLE SCM APPLICATIONS PROPOSED FOR IMPLEMENTATION​</a:t>
            </a:r>
          </a:p>
        </p:txBody>
      </p:sp>
      <p:sp>
        <p:nvSpPr>
          <p:cNvPr name="Freeform 27" id="27"/>
          <p:cNvSpPr/>
          <p:nvPr/>
        </p:nvSpPr>
        <p:spPr>
          <a:xfrm flipH="false" flipV="false" rot="0">
            <a:off x="10359047" y="4802048"/>
            <a:ext cx="261851" cy="4114800"/>
          </a:xfrm>
          <a:custGeom>
            <a:avLst/>
            <a:gdLst/>
            <a:ahLst/>
            <a:cxnLst/>
            <a:rect r="r" b="b" t="t" l="l"/>
            <a:pathLst>
              <a:path h="4114800" w="261851">
                <a:moveTo>
                  <a:pt x="0" y="0"/>
                </a:moveTo>
                <a:lnTo>
                  <a:pt x="261851" y="0"/>
                </a:lnTo>
                <a:lnTo>
                  <a:pt x="2618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2619490" y="5124450"/>
            <a:ext cx="3132551" cy="3610610"/>
          </a:xfrm>
          <a:prstGeom prst="rect">
            <a:avLst/>
          </a:prstGeom>
        </p:spPr>
        <p:txBody>
          <a:bodyPr anchor="t" rtlCol="false" tIns="0" lIns="0" bIns="0" rIns="0">
            <a:spAutoFit/>
          </a:bodyPr>
          <a:lstStyle/>
          <a:p>
            <a:pPr algn="ctr">
              <a:lnSpc>
                <a:spcPts val="2859"/>
              </a:lnSpc>
              <a:spcBef>
                <a:spcPct val="0"/>
              </a:spcBef>
            </a:pPr>
            <a:r>
              <a:rPr lang="en-US" sz="2199">
                <a:solidFill>
                  <a:srgbClr val="010101"/>
                </a:solidFill>
                <a:latin typeface="Open Sauce"/>
                <a:ea typeface="Open Sauce"/>
                <a:cs typeface="Open Sauce"/>
                <a:sym typeface="Open Sauce"/>
              </a:rPr>
              <a:t>Oracle  System administration in Oracle ensures that applications run securely. The system administrator configures, monitors,  manages user permissions . also protects sensitive data </a:t>
            </a:r>
          </a:p>
        </p:txBody>
      </p:sp>
      <p:sp>
        <p:nvSpPr>
          <p:cNvPr name="TextBox 29" id="29"/>
          <p:cNvSpPr txBox="true"/>
          <p:nvPr/>
        </p:nvSpPr>
        <p:spPr>
          <a:xfrm rot="0">
            <a:off x="6673824" y="5124450"/>
            <a:ext cx="3132551" cy="4334510"/>
          </a:xfrm>
          <a:prstGeom prst="rect">
            <a:avLst/>
          </a:prstGeom>
        </p:spPr>
        <p:txBody>
          <a:bodyPr anchor="t" rtlCol="false" tIns="0" lIns="0" bIns="0" rIns="0">
            <a:spAutoFit/>
          </a:bodyPr>
          <a:lstStyle/>
          <a:p>
            <a:pPr algn="ctr">
              <a:lnSpc>
                <a:spcPts val="2859"/>
              </a:lnSpc>
              <a:spcBef>
                <a:spcPct val="0"/>
              </a:spcBef>
            </a:pPr>
            <a:r>
              <a:rPr lang="en-US" sz="2199">
                <a:solidFill>
                  <a:srgbClr val="010101"/>
                </a:solidFill>
                <a:latin typeface="Open Sauce"/>
                <a:ea typeface="Open Sauce"/>
                <a:cs typeface="Open Sauce"/>
                <a:sym typeface="Open Sauce"/>
              </a:rPr>
              <a:t>Oracle Inventory helps companies track inventory levels and the movement of goods. it integrates with other Oracle applications for a comprehensive view, and aids in inventory forecasting to support better decision-making. </a:t>
            </a:r>
          </a:p>
        </p:txBody>
      </p:sp>
      <p:sp>
        <p:nvSpPr>
          <p:cNvPr name="TextBox 30" id="30"/>
          <p:cNvSpPr txBox="true"/>
          <p:nvPr/>
        </p:nvSpPr>
        <p:spPr>
          <a:xfrm rot="0">
            <a:off x="10921089" y="5124450"/>
            <a:ext cx="3293102" cy="3248660"/>
          </a:xfrm>
          <a:prstGeom prst="rect">
            <a:avLst/>
          </a:prstGeom>
        </p:spPr>
        <p:txBody>
          <a:bodyPr anchor="t" rtlCol="false" tIns="0" lIns="0" bIns="0" rIns="0">
            <a:spAutoFit/>
          </a:bodyPr>
          <a:lstStyle/>
          <a:p>
            <a:pPr algn="ctr">
              <a:lnSpc>
                <a:spcPts val="2859"/>
              </a:lnSpc>
            </a:pPr>
            <a:r>
              <a:rPr lang="en-US" sz="2199">
                <a:solidFill>
                  <a:srgbClr val="010101"/>
                </a:solidFill>
                <a:latin typeface="Open Sauce"/>
                <a:ea typeface="Open Sauce"/>
                <a:cs typeface="Open Sauce"/>
                <a:sym typeface="Open Sauce"/>
              </a:rPr>
              <a:t>Oracle Purchasing simplifies the procurement process by efficiently managing orders . it strengthens purchasing control, and helps with material availability.</a:t>
            </a:r>
          </a:p>
          <a:p>
            <a:pPr algn="ctr">
              <a:lnSpc>
                <a:spcPts val="2859"/>
              </a:lnSpc>
              <a:spcBef>
                <a:spcPct val="0"/>
              </a:spcBef>
            </a:pPr>
          </a:p>
        </p:txBody>
      </p:sp>
      <p:sp>
        <p:nvSpPr>
          <p:cNvPr name="Freeform 31" id="31"/>
          <p:cNvSpPr/>
          <p:nvPr/>
        </p:nvSpPr>
        <p:spPr>
          <a:xfrm flipH="false" flipV="false" rot="0">
            <a:off x="14514382" y="4802527"/>
            <a:ext cx="261851" cy="4114800"/>
          </a:xfrm>
          <a:custGeom>
            <a:avLst/>
            <a:gdLst/>
            <a:ahLst/>
            <a:cxnLst/>
            <a:rect r="r" b="b" t="t" l="l"/>
            <a:pathLst>
              <a:path h="4114800" w="261851">
                <a:moveTo>
                  <a:pt x="0" y="0"/>
                </a:moveTo>
                <a:lnTo>
                  <a:pt x="261851" y="0"/>
                </a:lnTo>
                <a:lnTo>
                  <a:pt x="2618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14994898" y="5124450"/>
            <a:ext cx="3293102" cy="3972560"/>
          </a:xfrm>
          <a:prstGeom prst="rect">
            <a:avLst/>
          </a:prstGeom>
        </p:spPr>
        <p:txBody>
          <a:bodyPr anchor="t" rtlCol="false" tIns="0" lIns="0" bIns="0" rIns="0">
            <a:spAutoFit/>
          </a:bodyPr>
          <a:lstStyle/>
          <a:p>
            <a:pPr algn="ctr">
              <a:lnSpc>
                <a:spcPts val="2859"/>
              </a:lnSpc>
              <a:spcBef>
                <a:spcPct val="0"/>
              </a:spcBef>
            </a:pPr>
            <a:r>
              <a:rPr lang="en-US" sz="2199">
                <a:solidFill>
                  <a:srgbClr val="010101"/>
                </a:solidFill>
                <a:latin typeface="Open Sauce"/>
                <a:ea typeface="Open Sauce"/>
                <a:cs typeface="Open Sauce"/>
                <a:sym typeface="Open Sauce"/>
              </a:rPr>
              <a:t>Order Management  helps manage orders across multiple systems, ensuring efficient fulfillment by determining the best location. It handles large order volumes, validates data, and orchestrates orders across various systems.</a:t>
            </a:r>
          </a:p>
        </p:txBody>
      </p:sp>
      <p:grpSp>
        <p:nvGrpSpPr>
          <p:cNvPr name="Group 33" id="33"/>
          <p:cNvGrpSpPr/>
          <p:nvPr/>
        </p:nvGrpSpPr>
        <p:grpSpPr>
          <a:xfrm rot="0">
            <a:off x="15524863" y="2877165"/>
            <a:ext cx="1770763" cy="1924883"/>
            <a:chOff x="0" y="0"/>
            <a:chExt cx="466374" cy="506965"/>
          </a:xfrm>
        </p:grpSpPr>
        <p:sp>
          <p:nvSpPr>
            <p:cNvPr name="Freeform 34" id="34"/>
            <p:cNvSpPr/>
            <p:nvPr/>
          </p:nvSpPr>
          <p:spPr>
            <a:xfrm flipH="false" flipV="false" rot="0">
              <a:off x="0" y="0"/>
              <a:ext cx="466374" cy="506965"/>
            </a:xfrm>
            <a:custGeom>
              <a:avLst/>
              <a:gdLst/>
              <a:ahLst/>
              <a:cxnLst/>
              <a:rect r="r" b="b" t="t" l="l"/>
              <a:pathLst>
                <a:path h="506965" w="466374">
                  <a:moveTo>
                    <a:pt x="87442" y="0"/>
                  </a:moveTo>
                  <a:lnTo>
                    <a:pt x="378932" y="0"/>
                  </a:lnTo>
                  <a:cubicBezTo>
                    <a:pt x="402123" y="0"/>
                    <a:pt x="424364" y="9213"/>
                    <a:pt x="440763" y="25611"/>
                  </a:cubicBezTo>
                  <a:cubicBezTo>
                    <a:pt x="457161" y="42010"/>
                    <a:pt x="466374" y="64251"/>
                    <a:pt x="466374" y="87442"/>
                  </a:cubicBezTo>
                  <a:lnTo>
                    <a:pt x="466374" y="419523"/>
                  </a:lnTo>
                  <a:cubicBezTo>
                    <a:pt x="466374" y="442714"/>
                    <a:pt x="457161" y="464955"/>
                    <a:pt x="440763" y="481354"/>
                  </a:cubicBezTo>
                  <a:cubicBezTo>
                    <a:pt x="424364" y="497752"/>
                    <a:pt x="402123" y="506965"/>
                    <a:pt x="378932" y="506965"/>
                  </a:cubicBezTo>
                  <a:lnTo>
                    <a:pt x="87442" y="506965"/>
                  </a:lnTo>
                  <a:cubicBezTo>
                    <a:pt x="39149" y="506965"/>
                    <a:pt x="0" y="467816"/>
                    <a:pt x="0" y="419523"/>
                  </a:cubicBezTo>
                  <a:lnTo>
                    <a:pt x="0" y="87442"/>
                  </a:lnTo>
                  <a:cubicBezTo>
                    <a:pt x="0" y="64251"/>
                    <a:pt x="9213" y="42010"/>
                    <a:pt x="25611" y="25611"/>
                  </a:cubicBezTo>
                  <a:cubicBezTo>
                    <a:pt x="42010" y="9213"/>
                    <a:pt x="64251" y="0"/>
                    <a:pt x="87442" y="0"/>
                  </a:cubicBezTo>
                  <a:close/>
                </a:path>
              </a:pathLst>
            </a:custGeom>
            <a:solidFill>
              <a:srgbClr val="000000">
                <a:alpha val="0"/>
              </a:srgbClr>
            </a:solidFill>
            <a:ln w="57150" cap="sq">
              <a:solidFill>
                <a:srgbClr val="000000"/>
              </a:solidFill>
              <a:prstDash val="solid"/>
              <a:miter/>
            </a:ln>
          </p:spPr>
        </p:sp>
        <p:sp>
          <p:nvSpPr>
            <p:cNvPr name="TextBox 35" id="35"/>
            <p:cNvSpPr txBox="true"/>
            <p:nvPr/>
          </p:nvSpPr>
          <p:spPr>
            <a:xfrm>
              <a:off x="0" y="-19050"/>
              <a:ext cx="466374" cy="526015"/>
            </a:xfrm>
            <a:prstGeom prst="rect">
              <a:avLst/>
            </a:prstGeom>
          </p:spPr>
          <p:txBody>
            <a:bodyPr anchor="ctr" rtlCol="false" tIns="50800" lIns="50800" bIns="50800" rIns="50800"/>
            <a:lstStyle/>
            <a:p>
              <a:pPr algn="ctr">
                <a:lnSpc>
                  <a:spcPts val="2859"/>
                </a:lnSpc>
              </a:pPr>
            </a:p>
          </p:txBody>
        </p:sp>
      </p:grpSp>
      <p:grpSp>
        <p:nvGrpSpPr>
          <p:cNvPr name="Group 36" id="36"/>
          <p:cNvGrpSpPr/>
          <p:nvPr/>
        </p:nvGrpSpPr>
        <p:grpSpPr>
          <a:xfrm rot="0">
            <a:off x="15524863" y="3365471"/>
            <a:ext cx="1770763" cy="948271"/>
            <a:chOff x="0" y="0"/>
            <a:chExt cx="466374" cy="249750"/>
          </a:xfrm>
        </p:grpSpPr>
        <p:sp>
          <p:nvSpPr>
            <p:cNvPr name="Freeform 37" id="37"/>
            <p:cNvSpPr/>
            <p:nvPr/>
          </p:nvSpPr>
          <p:spPr>
            <a:xfrm flipH="false" flipV="false" rot="0">
              <a:off x="0" y="0"/>
              <a:ext cx="466374" cy="249750"/>
            </a:xfrm>
            <a:custGeom>
              <a:avLst/>
              <a:gdLst/>
              <a:ahLst/>
              <a:cxnLst/>
              <a:rect r="r" b="b" t="t" l="l"/>
              <a:pathLst>
                <a:path h="249750" w="466374">
                  <a:moveTo>
                    <a:pt x="0" y="0"/>
                  </a:moveTo>
                  <a:lnTo>
                    <a:pt x="466374" y="0"/>
                  </a:lnTo>
                  <a:lnTo>
                    <a:pt x="466374" y="249750"/>
                  </a:lnTo>
                  <a:lnTo>
                    <a:pt x="0" y="249750"/>
                  </a:lnTo>
                  <a:close/>
                </a:path>
              </a:pathLst>
            </a:custGeom>
            <a:solidFill>
              <a:srgbClr val="000000"/>
            </a:solidFill>
          </p:spPr>
        </p:sp>
        <p:sp>
          <p:nvSpPr>
            <p:cNvPr name="TextBox 38" id="38"/>
            <p:cNvSpPr txBox="true"/>
            <p:nvPr/>
          </p:nvSpPr>
          <p:spPr>
            <a:xfrm>
              <a:off x="0" y="-19050"/>
              <a:ext cx="466374" cy="26880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Oracle Order management</a:t>
              </a:r>
            </a:p>
          </p:txBody>
        </p:sp>
      </p:grpSp>
      <p:grpSp>
        <p:nvGrpSpPr>
          <p:cNvPr name="Group 39" id="39"/>
          <p:cNvGrpSpPr/>
          <p:nvPr/>
        </p:nvGrpSpPr>
        <p:grpSpPr>
          <a:xfrm rot="0">
            <a:off x="6486104" y="216604"/>
            <a:ext cx="7607391" cy="1924883"/>
            <a:chOff x="0" y="0"/>
            <a:chExt cx="2003593" cy="506965"/>
          </a:xfrm>
        </p:grpSpPr>
        <p:sp>
          <p:nvSpPr>
            <p:cNvPr name="Freeform 40" id="40"/>
            <p:cNvSpPr/>
            <p:nvPr/>
          </p:nvSpPr>
          <p:spPr>
            <a:xfrm flipH="false" flipV="false" rot="0">
              <a:off x="0" y="0"/>
              <a:ext cx="2003593" cy="506965"/>
            </a:xfrm>
            <a:custGeom>
              <a:avLst/>
              <a:gdLst/>
              <a:ahLst/>
              <a:cxnLst/>
              <a:rect r="r" b="b" t="t" l="l"/>
              <a:pathLst>
                <a:path h="506965" w="2003593">
                  <a:moveTo>
                    <a:pt x="20354" y="0"/>
                  </a:moveTo>
                  <a:lnTo>
                    <a:pt x="1983239" y="0"/>
                  </a:lnTo>
                  <a:cubicBezTo>
                    <a:pt x="1994480" y="0"/>
                    <a:pt x="2003593" y="9113"/>
                    <a:pt x="2003593" y="20354"/>
                  </a:cubicBezTo>
                  <a:lnTo>
                    <a:pt x="2003593" y="486611"/>
                  </a:lnTo>
                  <a:cubicBezTo>
                    <a:pt x="2003593" y="492009"/>
                    <a:pt x="2001448" y="497186"/>
                    <a:pt x="1997631" y="501004"/>
                  </a:cubicBezTo>
                  <a:cubicBezTo>
                    <a:pt x="1993814" y="504821"/>
                    <a:pt x="1988637" y="506965"/>
                    <a:pt x="1983239" y="506965"/>
                  </a:cubicBezTo>
                  <a:lnTo>
                    <a:pt x="20354" y="506965"/>
                  </a:lnTo>
                  <a:cubicBezTo>
                    <a:pt x="9113" y="506965"/>
                    <a:pt x="0" y="497852"/>
                    <a:pt x="0" y="486611"/>
                  </a:cubicBezTo>
                  <a:lnTo>
                    <a:pt x="0" y="20354"/>
                  </a:lnTo>
                  <a:cubicBezTo>
                    <a:pt x="0" y="14956"/>
                    <a:pt x="2144" y="9779"/>
                    <a:pt x="5961" y="5961"/>
                  </a:cubicBezTo>
                  <a:cubicBezTo>
                    <a:pt x="9779" y="2144"/>
                    <a:pt x="14956" y="0"/>
                    <a:pt x="20354" y="0"/>
                  </a:cubicBezTo>
                  <a:close/>
                </a:path>
              </a:pathLst>
            </a:custGeom>
            <a:solidFill>
              <a:srgbClr val="000000">
                <a:alpha val="0"/>
              </a:srgbClr>
            </a:solidFill>
            <a:ln w="57150" cap="sq">
              <a:solidFill>
                <a:srgbClr val="000000"/>
              </a:solidFill>
              <a:prstDash val="solid"/>
              <a:miter/>
            </a:ln>
          </p:spPr>
        </p:sp>
        <p:sp>
          <p:nvSpPr>
            <p:cNvPr name="TextBox 41" id="41"/>
            <p:cNvSpPr txBox="true"/>
            <p:nvPr/>
          </p:nvSpPr>
          <p:spPr>
            <a:xfrm>
              <a:off x="0" y="-19050"/>
              <a:ext cx="2003593" cy="526015"/>
            </a:xfrm>
            <a:prstGeom prst="rect">
              <a:avLst/>
            </a:prstGeom>
          </p:spPr>
          <p:txBody>
            <a:bodyPr anchor="ctr" rtlCol="false" tIns="50800" lIns="50800" bIns="50800" rIns="50800"/>
            <a:lstStyle/>
            <a:p>
              <a:pPr algn="ctr">
                <a:lnSpc>
                  <a:spcPts val="2859"/>
                </a:lnSpc>
              </a:pPr>
            </a:p>
          </p:txBody>
        </p:sp>
      </p:grpSp>
    </p:spTree>
  </p:cSld>
  <p:clrMapOvr>
    <a:masterClrMapping/>
  </p:clrMapOvr>
  <p:transition spd="slow">
    <p:cover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42918" y="0"/>
            <a:ext cx="8585708" cy="10287000"/>
            <a:chOff x="0" y="0"/>
            <a:chExt cx="8585708" cy="10287000"/>
          </a:xfrm>
        </p:grpSpPr>
        <p:sp>
          <p:nvSpPr>
            <p:cNvPr name="Freeform 6" id="6"/>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t="0" r="-39833" b="0"/>
              </a:stretch>
            </a:blipFill>
          </p:spPr>
        </p:sp>
      </p:grpSp>
      <p:grpSp>
        <p:nvGrpSpPr>
          <p:cNvPr name="Group 7" id="7"/>
          <p:cNvGrpSpPr/>
          <p:nvPr/>
        </p:nvGrpSpPr>
        <p:grpSpPr>
          <a:xfrm rot="0">
            <a:off x="5774421" y="984829"/>
            <a:ext cx="9870338" cy="8273471"/>
            <a:chOff x="0" y="0"/>
            <a:chExt cx="2599595" cy="2179021"/>
          </a:xfrm>
        </p:grpSpPr>
        <p:sp>
          <p:nvSpPr>
            <p:cNvPr name="Freeform 8" id="8"/>
            <p:cNvSpPr/>
            <p:nvPr/>
          </p:nvSpPr>
          <p:spPr>
            <a:xfrm flipH="false" flipV="false" rot="0">
              <a:off x="0" y="0"/>
              <a:ext cx="2599595" cy="2179021"/>
            </a:xfrm>
            <a:custGeom>
              <a:avLst/>
              <a:gdLst/>
              <a:ahLst/>
              <a:cxnLst/>
              <a:rect r="r" b="b" t="t" l="l"/>
              <a:pathLst>
                <a:path h="2179021" w="2599595">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name="TextBox 9" id="9"/>
            <p:cNvSpPr txBox="true"/>
            <p:nvPr/>
          </p:nvSpPr>
          <p:spPr>
            <a:xfrm>
              <a:off x="0" y="-19050"/>
              <a:ext cx="2599595" cy="219807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6456124" y="3195136"/>
            <a:ext cx="893611" cy="568662"/>
          </a:xfrm>
          <a:custGeom>
            <a:avLst/>
            <a:gdLst/>
            <a:ahLst/>
            <a:cxnLst/>
            <a:rect r="r" b="b" t="t" l="l"/>
            <a:pathLst>
              <a:path h="568662" w="893611">
                <a:moveTo>
                  <a:pt x="0" y="0"/>
                </a:moveTo>
                <a:lnTo>
                  <a:pt x="893611" y="0"/>
                </a:lnTo>
                <a:lnTo>
                  <a:pt x="893611" y="568662"/>
                </a:lnTo>
                <a:lnTo>
                  <a:pt x="0" y="56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456124" y="4328863"/>
            <a:ext cx="893611" cy="568662"/>
          </a:xfrm>
          <a:custGeom>
            <a:avLst/>
            <a:gdLst/>
            <a:ahLst/>
            <a:cxnLst/>
            <a:rect r="r" b="b" t="t" l="l"/>
            <a:pathLst>
              <a:path h="568662" w="893611">
                <a:moveTo>
                  <a:pt x="0" y="0"/>
                </a:moveTo>
                <a:lnTo>
                  <a:pt x="893611" y="0"/>
                </a:lnTo>
                <a:lnTo>
                  <a:pt x="893611" y="568662"/>
                </a:lnTo>
                <a:lnTo>
                  <a:pt x="0" y="56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6456124" y="5462590"/>
            <a:ext cx="893611" cy="568662"/>
          </a:xfrm>
          <a:custGeom>
            <a:avLst/>
            <a:gdLst/>
            <a:ahLst/>
            <a:cxnLst/>
            <a:rect r="r" b="b" t="t" l="l"/>
            <a:pathLst>
              <a:path h="568662" w="893611">
                <a:moveTo>
                  <a:pt x="0" y="0"/>
                </a:moveTo>
                <a:lnTo>
                  <a:pt x="893611" y="0"/>
                </a:lnTo>
                <a:lnTo>
                  <a:pt x="893611" y="568661"/>
                </a:lnTo>
                <a:lnTo>
                  <a:pt x="0" y="568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6456124" y="6596316"/>
            <a:ext cx="893611" cy="568662"/>
          </a:xfrm>
          <a:custGeom>
            <a:avLst/>
            <a:gdLst/>
            <a:ahLst/>
            <a:cxnLst/>
            <a:rect r="r" b="b" t="t" l="l"/>
            <a:pathLst>
              <a:path h="568662" w="893611">
                <a:moveTo>
                  <a:pt x="0" y="0"/>
                </a:moveTo>
                <a:lnTo>
                  <a:pt x="893611" y="0"/>
                </a:lnTo>
                <a:lnTo>
                  <a:pt x="893611" y="568662"/>
                </a:lnTo>
                <a:lnTo>
                  <a:pt x="0" y="56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6456124" y="7730043"/>
            <a:ext cx="893611" cy="568662"/>
          </a:xfrm>
          <a:custGeom>
            <a:avLst/>
            <a:gdLst/>
            <a:ahLst/>
            <a:cxnLst/>
            <a:rect r="r" b="b" t="t" l="l"/>
            <a:pathLst>
              <a:path h="568662" w="893611">
                <a:moveTo>
                  <a:pt x="0" y="0"/>
                </a:moveTo>
                <a:lnTo>
                  <a:pt x="893611" y="0"/>
                </a:lnTo>
                <a:lnTo>
                  <a:pt x="893611" y="568662"/>
                </a:lnTo>
                <a:lnTo>
                  <a:pt x="0" y="56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7719166" y="3101807"/>
            <a:ext cx="2733067" cy="755320"/>
          </a:xfrm>
          <a:custGeom>
            <a:avLst/>
            <a:gdLst/>
            <a:ahLst/>
            <a:cxnLst/>
            <a:rect r="r" b="b" t="t" l="l"/>
            <a:pathLst>
              <a:path h="755320" w="2733067">
                <a:moveTo>
                  <a:pt x="0" y="0"/>
                </a:moveTo>
                <a:lnTo>
                  <a:pt x="2733067" y="0"/>
                </a:lnTo>
                <a:lnTo>
                  <a:pt x="2733067" y="755320"/>
                </a:lnTo>
                <a:lnTo>
                  <a:pt x="0" y="755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7991617" y="1593771"/>
            <a:ext cx="4921232" cy="898392"/>
          </a:xfrm>
          <a:prstGeom prst="rect">
            <a:avLst/>
          </a:prstGeom>
        </p:spPr>
        <p:txBody>
          <a:bodyPr anchor="t" rtlCol="false" tIns="0" lIns="0" bIns="0" rIns="0">
            <a:spAutoFit/>
          </a:bodyPr>
          <a:lstStyle/>
          <a:p>
            <a:pPr algn="ctr" marL="0" indent="0" lvl="0">
              <a:lnSpc>
                <a:spcPts val="7291"/>
              </a:lnSpc>
              <a:spcBef>
                <a:spcPct val="0"/>
              </a:spcBef>
            </a:pPr>
            <a:r>
              <a:rPr lang="en-US" sz="5283" spc="184" strike="noStrike" u="none">
                <a:solidFill>
                  <a:srgbClr val="010101"/>
                </a:solidFill>
                <a:latin typeface="Archivo Black"/>
                <a:ea typeface="Archivo Black"/>
                <a:cs typeface="Archivo Black"/>
                <a:sym typeface="Archivo Black"/>
              </a:rPr>
              <a:t>OUR TEAM</a:t>
            </a:r>
          </a:p>
        </p:txBody>
      </p:sp>
      <p:sp>
        <p:nvSpPr>
          <p:cNvPr name="Freeform 17" id="17"/>
          <p:cNvSpPr/>
          <p:nvPr/>
        </p:nvSpPr>
        <p:spPr>
          <a:xfrm flipH="false" flipV="false" rot="0">
            <a:off x="7719166" y="4235534"/>
            <a:ext cx="2733067" cy="755320"/>
          </a:xfrm>
          <a:custGeom>
            <a:avLst/>
            <a:gdLst/>
            <a:ahLst/>
            <a:cxnLst/>
            <a:rect r="r" b="b" t="t" l="l"/>
            <a:pathLst>
              <a:path h="755320" w="2733067">
                <a:moveTo>
                  <a:pt x="0" y="0"/>
                </a:moveTo>
                <a:lnTo>
                  <a:pt x="2733067" y="0"/>
                </a:lnTo>
                <a:lnTo>
                  <a:pt x="2733067" y="755320"/>
                </a:lnTo>
                <a:lnTo>
                  <a:pt x="0" y="755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7719166" y="5371854"/>
            <a:ext cx="2733067" cy="755320"/>
          </a:xfrm>
          <a:custGeom>
            <a:avLst/>
            <a:gdLst/>
            <a:ahLst/>
            <a:cxnLst/>
            <a:rect r="r" b="b" t="t" l="l"/>
            <a:pathLst>
              <a:path h="755320" w="2733067">
                <a:moveTo>
                  <a:pt x="0" y="0"/>
                </a:moveTo>
                <a:lnTo>
                  <a:pt x="2733067" y="0"/>
                </a:lnTo>
                <a:lnTo>
                  <a:pt x="2733067" y="755320"/>
                </a:lnTo>
                <a:lnTo>
                  <a:pt x="0" y="755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7719166" y="6508174"/>
            <a:ext cx="2733067" cy="755320"/>
          </a:xfrm>
          <a:custGeom>
            <a:avLst/>
            <a:gdLst/>
            <a:ahLst/>
            <a:cxnLst/>
            <a:rect r="r" b="b" t="t" l="l"/>
            <a:pathLst>
              <a:path h="755320" w="2733067">
                <a:moveTo>
                  <a:pt x="0" y="0"/>
                </a:moveTo>
                <a:lnTo>
                  <a:pt x="2733067" y="0"/>
                </a:lnTo>
                <a:lnTo>
                  <a:pt x="2733067" y="755320"/>
                </a:lnTo>
                <a:lnTo>
                  <a:pt x="0" y="755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719166" y="7644494"/>
            <a:ext cx="2733067" cy="755320"/>
          </a:xfrm>
          <a:custGeom>
            <a:avLst/>
            <a:gdLst/>
            <a:ahLst/>
            <a:cxnLst/>
            <a:rect r="r" b="b" t="t" l="l"/>
            <a:pathLst>
              <a:path h="755320" w="2733067">
                <a:moveTo>
                  <a:pt x="0" y="0"/>
                </a:moveTo>
                <a:lnTo>
                  <a:pt x="2733067" y="0"/>
                </a:lnTo>
                <a:lnTo>
                  <a:pt x="2733067" y="755321"/>
                </a:lnTo>
                <a:lnTo>
                  <a:pt x="0" y="7553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7866716" y="3302937"/>
            <a:ext cx="2475309" cy="246380"/>
          </a:xfrm>
          <a:prstGeom prst="rect">
            <a:avLst/>
          </a:prstGeom>
        </p:spPr>
        <p:txBody>
          <a:bodyPr anchor="t" rtlCol="false" tIns="0" lIns="0" bIns="0" rIns="0">
            <a:spAutoFit/>
          </a:bodyPr>
          <a:lstStyle/>
          <a:p>
            <a:pPr algn="ctr">
              <a:lnSpc>
                <a:spcPts val="2080"/>
              </a:lnSpc>
              <a:spcBef>
                <a:spcPct val="0"/>
              </a:spcBef>
            </a:pPr>
            <a:r>
              <a:rPr lang="en-US" sz="1600">
                <a:solidFill>
                  <a:srgbClr val="010101"/>
                </a:solidFill>
                <a:latin typeface="Open Sauce"/>
                <a:ea typeface="Open Sauce"/>
                <a:cs typeface="Open Sauce"/>
                <a:sym typeface="Open Sauce"/>
              </a:rPr>
              <a:t>Mohammed Ashraf Farag</a:t>
            </a:r>
          </a:p>
        </p:txBody>
      </p:sp>
      <p:sp>
        <p:nvSpPr>
          <p:cNvPr name="TextBox 22" id="22"/>
          <p:cNvSpPr txBox="true"/>
          <p:nvPr/>
        </p:nvSpPr>
        <p:spPr>
          <a:xfrm rot="0">
            <a:off x="8134762" y="4457202"/>
            <a:ext cx="1901875" cy="246380"/>
          </a:xfrm>
          <a:prstGeom prst="rect">
            <a:avLst/>
          </a:prstGeom>
        </p:spPr>
        <p:txBody>
          <a:bodyPr anchor="t" rtlCol="false" tIns="0" lIns="0" bIns="0" rIns="0">
            <a:spAutoFit/>
          </a:bodyPr>
          <a:lstStyle/>
          <a:p>
            <a:pPr algn="ctr">
              <a:lnSpc>
                <a:spcPts val="2080"/>
              </a:lnSpc>
              <a:spcBef>
                <a:spcPct val="0"/>
              </a:spcBef>
            </a:pPr>
            <a:r>
              <a:rPr lang="en-US" sz="1600">
                <a:solidFill>
                  <a:srgbClr val="010101"/>
                </a:solidFill>
                <a:latin typeface="Open Sauce"/>
                <a:ea typeface="Open Sauce"/>
                <a:cs typeface="Open Sauce"/>
                <a:sym typeface="Open Sauce"/>
              </a:rPr>
              <a:t>Esraa yasser kamal</a:t>
            </a:r>
          </a:p>
        </p:txBody>
      </p:sp>
      <p:sp>
        <p:nvSpPr>
          <p:cNvPr name="TextBox 23" id="23"/>
          <p:cNvSpPr txBox="true"/>
          <p:nvPr/>
        </p:nvSpPr>
        <p:spPr>
          <a:xfrm rot="0">
            <a:off x="7980123" y="5590929"/>
            <a:ext cx="2248495" cy="246380"/>
          </a:xfrm>
          <a:prstGeom prst="rect">
            <a:avLst/>
          </a:prstGeom>
        </p:spPr>
        <p:txBody>
          <a:bodyPr anchor="t" rtlCol="false" tIns="0" lIns="0" bIns="0" rIns="0">
            <a:spAutoFit/>
          </a:bodyPr>
          <a:lstStyle/>
          <a:p>
            <a:pPr algn="ctr">
              <a:lnSpc>
                <a:spcPts val="2080"/>
              </a:lnSpc>
              <a:spcBef>
                <a:spcPct val="0"/>
              </a:spcBef>
            </a:pPr>
            <a:r>
              <a:rPr lang="en-US" sz="1600">
                <a:solidFill>
                  <a:srgbClr val="010101"/>
                </a:solidFill>
                <a:latin typeface="Open Sauce"/>
                <a:ea typeface="Open Sauce"/>
                <a:cs typeface="Open Sauce"/>
                <a:sym typeface="Open Sauce"/>
              </a:rPr>
              <a:t>Shimaa Abdullah Saleh</a:t>
            </a:r>
          </a:p>
        </p:txBody>
      </p:sp>
      <p:sp>
        <p:nvSpPr>
          <p:cNvPr name="TextBox 24" id="24"/>
          <p:cNvSpPr txBox="true"/>
          <p:nvPr/>
        </p:nvSpPr>
        <p:spPr>
          <a:xfrm rot="0">
            <a:off x="7826837" y="6727249"/>
            <a:ext cx="2517725" cy="246380"/>
          </a:xfrm>
          <a:prstGeom prst="rect">
            <a:avLst/>
          </a:prstGeom>
        </p:spPr>
        <p:txBody>
          <a:bodyPr anchor="t" rtlCol="false" tIns="0" lIns="0" bIns="0" rIns="0">
            <a:spAutoFit/>
          </a:bodyPr>
          <a:lstStyle/>
          <a:p>
            <a:pPr algn="ctr">
              <a:lnSpc>
                <a:spcPts val="2080"/>
              </a:lnSpc>
              <a:spcBef>
                <a:spcPct val="0"/>
              </a:spcBef>
            </a:pPr>
            <a:r>
              <a:rPr lang="en-US" sz="1600">
                <a:solidFill>
                  <a:srgbClr val="010101"/>
                </a:solidFill>
                <a:latin typeface="Open Sauce"/>
                <a:ea typeface="Open Sauce"/>
                <a:cs typeface="Open Sauce"/>
                <a:sym typeface="Open Sauce"/>
              </a:rPr>
              <a:t>Ahsraf Kamal Mohammed</a:t>
            </a:r>
          </a:p>
        </p:txBody>
      </p:sp>
      <p:sp>
        <p:nvSpPr>
          <p:cNvPr name="TextBox 25" id="25"/>
          <p:cNvSpPr txBox="true"/>
          <p:nvPr/>
        </p:nvSpPr>
        <p:spPr>
          <a:xfrm rot="0">
            <a:off x="7822217" y="7863569"/>
            <a:ext cx="2519809" cy="246380"/>
          </a:xfrm>
          <a:prstGeom prst="rect">
            <a:avLst/>
          </a:prstGeom>
        </p:spPr>
        <p:txBody>
          <a:bodyPr anchor="t" rtlCol="false" tIns="0" lIns="0" bIns="0" rIns="0">
            <a:spAutoFit/>
          </a:bodyPr>
          <a:lstStyle/>
          <a:p>
            <a:pPr algn="ctr">
              <a:lnSpc>
                <a:spcPts val="2080"/>
              </a:lnSpc>
              <a:spcBef>
                <a:spcPct val="0"/>
              </a:spcBef>
            </a:pPr>
            <a:r>
              <a:rPr lang="en-US" sz="1600">
                <a:solidFill>
                  <a:srgbClr val="010101"/>
                </a:solidFill>
                <a:latin typeface="Open Sauce"/>
                <a:ea typeface="Open Sauce"/>
                <a:cs typeface="Open Sauce"/>
                <a:sym typeface="Open Sauce"/>
              </a:rPr>
              <a:t>Hegazy El Sayed Mostafa</a:t>
            </a:r>
          </a:p>
        </p:txBody>
      </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a:grpSpLocks noChangeAspect="true"/>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t="0" r="-30016"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a:grpSpLocks noChangeAspect="true"/>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t="0" r="-24991"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a:grpSpLocks noChangeAspect="true"/>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t="-83513" r="0" b="-83513"/>
              </a:stretch>
            </a:blipFill>
          </p:spPr>
        </p:sp>
      </p:grpSp>
      <p:sp>
        <p:nvSpPr>
          <p:cNvPr name="TextBox 11" id="11"/>
          <p:cNvSpPr txBox="true"/>
          <p:nvPr/>
        </p:nvSpPr>
        <p:spPr>
          <a:xfrm rot="0">
            <a:off x="2490393" y="5134396"/>
            <a:ext cx="6229167" cy="948900"/>
          </a:xfrm>
          <a:prstGeom prst="rect">
            <a:avLst/>
          </a:prstGeom>
        </p:spPr>
        <p:txBody>
          <a:bodyPr anchor="t" rtlCol="false" tIns="0" lIns="0" bIns="0" rIns="0">
            <a:spAutoFit/>
          </a:bodyPr>
          <a:lstStyle/>
          <a:p>
            <a:pPr algn="ctr" marL="0" indent="0" lvl="0">
              <a:lnSpc>
                <a:spcPts val="7692"/>
              </a:lnSpc>
              <a:spcBef>
                <a:spcPct val="0"/>
              </a:spcBef>
            </a:pPr>
            <a:r>
              <a:rPr lang="en-US" sz="5574">
                <a:solidFill>
                  <a:srgbClr val="FFFFFF"/>
                </a:solidFill>
                <a:latin typeface="Archivo Black"/>
                <a:ea typeface="Archivo Black"/>
                <a:cs typeface="Archivo Black"/>
                <a:sym typeface="Archivo Black"/>
              </a:rPr>
              <a:t>THANK YOU</a:t>
            </a:r>
          </a:p>
        </p:txBody>
      </p:sp>
      <p:sp>
        <p:nvSpPr>
          <p:cNvPr name="Freeform 12" id="12"/>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3" id="13"/>
          <p:cNvGrpSpPr>
            <a:grpSpLocks noChangeAspect="true"/>
          </p:cNvGrpSpPr>
          <p:nvPr/>
        </p:nvGrpSpPr>
        <p:grpSpPr>
          <a:xfrm rot="0">
            <a:off x="12924060" y="7191421"/>
            <a:ext cx="2799147" cy="2799147"/>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t="0" r="-25155" b="0"/>
              </a:stretch>
            </a:blipFill>
          </p:spPr>
        </p:sp>
      </p:grpSp>
      <p:sp>
        <p:nvSpPr>
          <p:cNvPr name="Freeform 15" id="15"/>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6" id="16"/>
          <p:cNvGrpSpPr>
            <a:grpSpLocks noChangeAspect="true"/>
          </p:cNvGrpSpPr>
          <p:nvPr/>
        </p:nvGrpSpPr>
        <p:grpSpPr>
          <a:xfrm rot="0">
            <a:off x="12924060" y="3727391"/>
            <a:ext cx="2799147" cy="2799147"/>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t="0" r="-24991" b="0"/>
              </a:stretch>
            </a:blipFill>
          </p:spPr>
        </p:sp>
      </p:grpSp>
      <p:sp>
        <p:nvSpPr>
          <p:cNvPr name="Freeform 18" id="18"/>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9" id="19"/>
          <p:cNvGrpSpPr>
            <a:grpSpLocks noChangeAspect="true"/>
          </p:cNvGrpSpPr>
          <p:nvPr/>
        </p:nvGrpSpPr>
        <p:grpSpPr>
          <a:xfrm rot="0">
            <a:off x="12924060" y="260338"/>
            <a:ext cx="2799147" cy="2799147"/>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t="0" r="-24991" b="0"/>
              </a:stretch>
            </a:blipFill>
          </p:spPr>
        </p:sp>
      </p:grpSp>
      <p:sp>
        <p:nvSpPr>
          <p:cNvPr name="Freeform 21" id="21"/>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2" id="22"/>
          <p:cNvGrpSpPr>
            <a:grpSpLocks noChangeAspect="true"/>
          </p:cNvGrpSpPr>
          <p:nvPr/>
        </p:nvGrpSpPr>
        <p:grpSpPr>
          <a:xfrm rot="0">
            <a:off x="16189931" y="5273669"/>
            <a:ext cx="2799147" cy="2799147"/>
            <a:chOff x="0" y="0"/>
            <a:chExt cx="6350000" cy="6350000"/>
          </a:xfrm>
        </p:grpSpPr>
        <p:sp>
          <p:nvSpPr>
            <p:cNvPr name="Freeform 23" id="2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0" t="-24985" r="0" b="-24985"/>
              </a:stretch>
            </a:blipFill>
          </p:spPr>
        </p:sp>
      </p:grpSp>
      <p:sp>
        <p:nvSpPr>
          <p:cNvPr name="Freeform 24" id="24"/>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5" id="25"/>
          <p:cNvGrpSpPr>
            <a:grpSpLocks noChangeAspect="true"/>
          </p:cNvGrpSpPr>
          <p:nvPr/>
        </p:nvGrpSpPr>
        <p:grpSpPr>
          <a:xfrm rot="0">
            <a:off x="16189931" y="1809639"/>
            <a:ext cx="2799147" cy="2799147"/>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t="0" r="-25015" b="0"/>
              </a:stretch>
            </a:blipFill>
          </p:spPr>
        </p:sp>
      </p:grpSp>
      <p:sp>
        <p:nvSpPr>
          <p:cNvPr name="Freeform 27" id="27"/>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8" id="28"/>
          <p:cNvGrpSpPr>
            <a:grpSpLocks noChangeAspect="true"/>
          </p:cNvGrpSpPr>
          <p:nvPr/>
        </p:nvGrpSpPr>
        <p:grpSpPr>
          <a:xfrm rot="0">
            <a:off x="16189931" y="-1657415"/>
            <a:ext cx="2799147" cy="2799147"/>
            <a:chOff x="0" y="0"/>
            <a:chExt cx="6350000" cy="6350000"/>
          </a:xfrm>
        </p:grpSpPr>
        <p:sp>
          <p:nvSpPr>
            <p:cNvPr name="Freeform 29" id="2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t="0" r="-30016" b="0"/>
              </a:stretch>
            </a:blipFill>
          </p:spPr>
        </p:sp>
      </p:grpSp>
      <p:grpSp>
        <p:nvGrpSpPr>
          <p:cNvPr name="Group 30" id="30"/>
          <p:cNvGrpSpPr>
            <a:grpSpLocks noChangeAspect="true"/>
          </p:cNvGrpSpPr>
          <p:nvPr/>
        </p:nvGrpSpPr>
        <p:grpSpPr>
          <a:xfrm rot="0">
            <a:off x="16189931" y="8703201"/>
            <a:ext cx="2799147" cy="2799147"/>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0" t="-25078" r="0" b="-25078"/>
              </a:stretch>
            </a:blipFill>
          </p:spPr>
        </p:sp>
      </p:grpSp>
      <p:sp>
        <p:nvSpPr>
          <p:cNvPr name="Freeform 32" id="32"/>
          <p:cNvSpPr/>
          <p:nvPr/>
        </p:nvSpPr>
        <p:spPr>
          <a:xfrm flipH="false" flipV="false" rot="0">
            <a:off x="5012690" y="1579392"/>
            <a:ext cx="1245837" cy="985530"/>
          </a:xfrm>
          <a:custGeom>
            <a:avLst/>
            <a:gdLst/>
            <a:ahLst/>
            <a:cxnLst/>
            <a:rect r="r" b="b" t="t" l="l"/>
            <a:pathLst>
              <a:path h="985530" w="1245837">
                <a:moveTo>
                  <a:pt x="0" y="0"/>
                </a:moveTo>
                <a:lnTo>
                  <a:pt x="1245837" y="0"/>
                </a:lnTo>
                <a:lnTo>
                  <a:pt x="1245837" y="985531"/>
                </a:lnTo>
                <a:lnTo>
                  <a:pt x="0" y="9855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3" id="33"/>
          <p:cNvSpPr txBox="true"/>
          <p:nvPr/>
        </p:nvSpPr>
        <p:spPr>
          <a:xfrm rot="0">
            <a:off x="4419761" y="2659629"/>
            <a:ext cx="2431696" cy="476250"/>
          </a:xfrm>
          <a:prstGeom prst="rect">
            <a:avLst/>
          </a:prstGeom>
        </p:spPr>
        <p:txBody>
          <a:bodyPr anchor="t" rtlCol="false" tIns="0" lIns="0" bIns="0" rIns="0">
            <a:spAutoFit/>
          </a:bodyPr>
          <a:lstStyle/>
          <a:p>
            <a:pPr algn="ctr">
              <a:lnSpc>
                <a:spcPts val="3692"/>
              </a:lnSpc>
            </a:pPr>
            <a:r>
              <a:rPr lang="en-US" b="true" sz="3077" spc="-61">
                <a:solidFill>
                  <a:srgbClr val="040506"/>
                </a:solidFill>
                <a:latin typeface="Montserrat Classic Bold"/>
                <a:ea typeface="Montserrat Classic Bold"/>
                <a:cs typeface="Montserrat Classic Bold"/>
                <a:sym typeface="Montserrat Classic Bold"/>
              </a:rPr>
              <a:t>PIXEL CORE</a:t>
            </a:r>
          </a:p>
        </p:txBody>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ea typeface="Archivo Black"/>
                <a:cs typeface="Archivo Black"/>
                <a:sym typeface="Archivo Black"/>
              </a:rPr>
              <a:t>AGENDA</a:t>
            </a:r>
          </a:p>
        </p:txBody>
      </p:sp>
      <p:sp>
        <p:nvSpPr>
          <p:cNvPr name="TextBox 8" id="8"/>
          <p:cNvSpPr txBox="true"/>
          <p:nvPr/>
        </p:nvSpPr>
        <p:spPr>
          <a:xfrm rot="0">
            <a:off x="3268002"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strike="noStrike" u="none">
                <a:solidFill>
                  <a:srgbClr val="231F20"/>
                </a:solidFill>
                <a:latin typeface="Montserrat Classic Bold"/>
                <a:ea typeface="Montserrat Classic Bold"/>
                <a:cs typeface="Montserrat Classic Bold"/>
                <a:sym typeface="Montserrat Classic Bold"/>
              </a:rPr>
              <a:t>01</a:t>
            </a:r>
          </a:p>
        </p:txBody>
      </p:sp>
      <p:sp>
        <p:nvSpPr>
          <p:cNvPr name="TextBox 9" id="9"/>
          <p:cNvSpPr txBox="true"/>
          <p:nvPr/>
        </p:nvSpPr>
        <p:spPr>
          <a:xfrm rot="0">
            <a:off x="2816452" y="5923704"/>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Business overview​</a:t>
            </a:r>
          </a:p>
        </p:txBody>
      </p:sp>
      <p:sp>
        <p:nvSpPr>
          <p:cNvPr name="TextBox 10" id="10"/>
          <p:cNvSpPr txBox="true"/>
          <p:nvPr/>
        </p:nvSpPr>
        <p:spPr>
          <a:xfrm rot="0">
            <a:off x="6544248"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02</a:t>
            </a:r>
          </a:p>
        </p:txBody>
      </p:sp>
      <p:sp>
        <p:nvSpPr>
          <p:cNvPr name="TextBox 11" id="11"/>
          <p:cNvSpPr txBox="true"/>
          <p:nvPr/>
        </p:nvSpPr>
        <p:spPr>
          <a:xfrm rot="0">
            <a:off x="6092698" y="5967536"/>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Structure overview​</a:t>
            </a:r>
          </a:p>
        </p:txBody>
      </p:sp>
      <p:sp>
        <p:nvSpPr>
          <p:cNvPr name="TextBox 12" id="12"/>
          <p:cNvSpPr txBox="true"/>
          <p:nvPr/>
        </p:nvSpPr>
        <p:spPr>
          <a:xfrm rot="0">
            <a:off x="9820494"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03</a:t>
            </a:r>
          </a:p>
        </p:txBody>
      </p:sp>
      <p:sp>
        <p:nvSpPr>
          <p:cNvPr name="TextBox 13" id="13"/>
          <p:cNvSpPr txBox="true"/>
          <p:nvPr/>
        </p:nvSpPr>
        <p:spPr>
          <a:xfrm rot="0">
            <a:off x="9368943" y="5923704"/>
            <a:ext cx="2743420" cy="1103967"/>
          </a:xfrm>
          <a:prstGeom prst="rect">
            <a:avLst/>
          </a:prstGeom>
        </p:spPr>
        <p:txBody>
          <a:bodyPr anchor="t" rtlCol="false" tIns="0" lIns="0" bIns="0" rIns="0">
            <a:spAutoFit/>
          </a:bodyPr>
          <a:lstStyle/>
          <a:p>
            <a:pPr algn="ctr">
              <a:lnSpc>
                <a:spcPts val="2931"/>
              </a:lnSpc>
            </a:pPr>
            <a:r>
              <a:rPr lang="en-US" sz="2124" spc="208">
                <a:solidFill>
                  <a:srgbClr val="231F20"/>
                </a:solidFill>
                <a:latin typeface="Montserrat Light"/>
                <a:ea typeface="Montserrat Light"/>
                <a:cs typeface="Montserrat Light"/>
                <a:sym typeface="Montserrat Light"/>
              </a:rPr>
              <a:t>Benefits of Digitization to the company​</a:t>
            </a:r>
          </a:p>
        </p:txBody>
      </p:sp>
      <p:sp>
        <p:nvSpPr>
          <p:cNvPr name="TextBox 14" id="14"/>
          <p:cNvSpPr txBox="true"/>
          <p:nvPr/>
        </p:nvSpPr>
        <p:spPr>
          <a:xfrm rot="0">
            <a:off x="13094326"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04</a:t>
            </a:r>
          </a:p>
        </p:txBody>
      </p:sp>
      <p:sp>
        <p:nvSpPr>
          <p:cNvPr name="TextBox 15" id="15"/>
          <p:cNvSpPr txBox="true"/>
          <p:nvPr/>
        </p:nvSpPr>
        <p:spPr>
          <a:xfrm rot="0">
            <a:off x="12642776" y="5977061"/>
            <a:ext cx="2743420" cy="1039578"/>
          </a:xfrm>
          <a:prstGeom prst="rect">
            <a:avLst/>
          </a:prstGeom>
        </p:spPr>
        <p:txBody>
          <a:bodyPr anchor="t" rtlCol="false" tIns="0" lIns="0" bIns="0" rIns="0">
            <a:spAutoFit/>
          </a:bodyPr>
          <a:lstStyle/>
          <a:p>
            <a:pPr algn="ctr">
              <a:lnSpc>
                <a:spcPts val="2793"/>
              </a:lnSpc>
            </a:pPr>
            <a:r>
              <a:rPr lang="en-US" sz="2024" spc="198">
                <a:solidFill>
                  <a:srgbClr val="231F20"/>
                </a:solidFill>
                <a:latin typeface="Montserrat Light"/>
                <a:ea typeface="Montserrat Light"/>
                <a:cs typeface="Montserrat Light"/>
                <a:sym typeface="Montserrat Light"/>
              </a:rPr>
              <a:t>Challenges Driving the Need for an ERP System​</a:t>
            </a:r>
          </a:p>
        </p:txBody>
      </p:sp>
      <p:sp>
        <p:nvSpPr>
          <p:cNvPr name="TextBox 16" id="16"/>
          <p:cNvSpPr txBox="true"/>
          <p:nvPr/>
        </p:nvSpPr>
        <p:spPr>
          <a:xfrm rot="0">
            <a:off x="6544248" y="691337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05</a:t>
            </a:r>
          </a:p>
        </p:txBody>
      </p:sp>
      <p:sp>
        <p:nvSpPr>
          <p:cNvPr name="TextBox 17" id="17"/>
          <p:cNvSpPr txBox="true"/>
          <p:nvPr/>
        </p:nvSpPr>
        <p:spPr>
          <a:xfrm rot="0">
            <a:off x="6092698" y="8009715"/>
            <a:ext cx="2743420" cy="1392003"/>
          </a:xfrm>
          <a:prstGeom prst="rect">
            <a:avLst/>
          </a:prstGeom>
        </p:spPr>
        <p:txBody>
          <a:bodyPr anchor="t" rtlCol="false" tIns="0" lIns="0" bIns="0" rIns="0">
            <a:spAutoFit/>
          </a:bodyPr>
          <a:lstStyle/>
          <a:p>
            <a:pPr algn="ctr">
              <a:lnSpc>
                <a:spcPts val="2793"/>
              </a:lnSpc>
            </a:pPr>
            <a:r>
              <a:rPr lang="en-US" sz="2024" spc="198">
                <a:solidFill>
                  <a:srgbClr val="231F20"/>
                </a:solidFill>
                <a:latin typeface="Montserrat Light"/>
                <a:ea typeface="Montserrat Light"/>
                <a:cs typeface="Montserrat Light"/>
                <a:sym typeface="Montserrat Light"/>
              </a:rPr>
              <a:t>Oracle SCM Applications Proposed for Implementation​</a:t>
            </a:r>
          </a:p>
        </p:txBody>
      </p:sp>
      <p:sp>
        <p:nvSpPr>
          <p:cNvPr name="TextBox 18" id="18"/>
          <p:cNvSpPr txBox="true"/>
          <p:nvPr/>
        </p:nvSpPr>
        <p:spPr>
          <a:xfrm rot="0">
            <a:off x="9820494" y="698952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06</a:t>
            </a:r>
          </a:p>
        </p:txBody>
      </p:sp>
      <p:sp>
        <p:nvSpPr>
          <p:cNvPr name="TextBox 19" id="19"/>
          <p:cNvSpPr txBox="true"/>
          <p:nvPr/>
        </p:nvSpPr>
        <p:spPr>
          <a:xfrm rot="0">
            <a:off x="9368943" y="8019240"/>
            <a:ext cx="2743420" cy="1194645"/>
          </a:xfrm>
          <a:prstGeom prst="rect">
            <a:avLst/>
          </a:prstGeom>
        </p:spPr>
        <p:txBody>
          <a:bodyPr anchor="t" rtlCol="false" tIns="0" lIns="0" bIns="0" rIns="0">
            <a:spAutoFit/>
          </a:bodyPr>
          <a:lstStyle/>
          <a:p>
            <a:pPr algn="ctr">
              <a:lnSpc>
                <a:spcPts val="3207"/>
              </a:lnSpc>
            </a:pPr>
            <a:r>
              <a:rPr lang="en-US" sz="2324" spc="227">
                <a:solidFill>
                  <a:srgbClr val="231F20"/>
                </a:solidFill>
                <a:latin typeface="Montserrat Light"/>
                <a:ea typeface="Montserrat Light"/>
                <a:cs typeface="Montserrat Light"/>
                <a:sym typeface="Montserrat Light"/>
              </a:rPr>
              <a:t>Multi-Organization structure</a:t>
            </a: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2122031" y="4270779"/>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456932" y="4728682"/>
            <a:ext cx="1236499" cy="858804"/>
          </a:xfrm>
          <a:custGeom>
            <a:avLst/>
            <a:gdLst/>
            <a:ahLst/>
            <a:cxnLst/>
            <a:rect r="r" b="b" t="t" l="l"/>
            <a:pathLst>
              <a:path h="858804" w="1236499">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2122031" y="7309198"/>
            <a:ext cx="1828744" cy="1828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514799" y="7708604"/>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3950263" y="803081"/>
            <a:ext cx="15859325" cy="2258023"/>
            <a:chOff x="0" y="0"/>
            <a:chExt cx="1537211" cy="218865"/>
          </a:xfrm>
        </p:grpSpPr>
        <p:sp>
          <p:nvSpPr>
            <p:cNvPr name="Freeform 16" id="16"/>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7" id="17"/>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8" id="18"/>
          <p:cNvSpPr txBox="true"/>
          <p:nvPr/>
        </p:nvSpPr>
        <p:spPr>
          <a:xfrm rot="0">
            <a:off x="4188259" y="3953212"/>
            <a:ext cx="7132181" cy="2516004"/>
          </a:xfrm>
          <a:prstGeom prst="rect">
            <a:avLst/>
          </a:prstGeom>
        </p:spPr>
        <p:txBody>
          <a:bodyPr anchor="t" rtlCol="false" tIns="0" lIns="0" bIns="0" rIns="0">
            <a:spAutoFit/>
          </a:bodyPr>
          <a:lstStyle/>
          <a:p>
            <a:pPr algn="l">
              <a:lnSpc>
                <a:spcPts val="3050"/>
              </a:lnSpc>
            </a:pPr>
            <a:r>
              <a:rPr lang="en-US" sz="2210" spc="216" b="true">
                <a:solidFill>
                  <a:srgbClr val="231F20"/>
                </a:solidFill>
                <a:latin typeface="Montserrat Light Bold"/>
                <a:ea typeface="Montserrat Light Bold"/>
                <a:cs typeface="Montserrat Light Bold"/>
                <a:sym typeface="Montserrat Light Bold"/>
              </a:rPr>
              <a:t>Pixel Core is a company specializing in importing laptops and laptop accessories from leading Chinese manufacturers. We offer a wide range of high-quality products to meet the needs of customers in the technology sector.</a:t>
            </a:r>
          </a:p>
          <a:p>
            <a:pPr algn="l" marL="0" indent="0" lvl="0">
              <a:lnSpc>
                <a:spcPts val="980"/>
              </a:lnSpc>
              <a:spcBef>
                <a:spcPct val="0"/>
              </a:spcBef>
            </a:pPr>
          </a:p>
        </p:txBody>
      </p:sp>
      <p:sp>
        <p:nvSpPr>
          <p:cNvPr name="TextBox 19" id="19"/>
          <p:cNvSpPr txBox="true"/>
          <p:nvPr/>
        </p:nvSpPr>
        <p:spPr>
          <a:xfrm rot="0">
            <a:off x="4188259" y="6755942"/>
            <a:ext cx="7132181" cy="3111770"/>
          </a:xfrm>
          <a:prstGeom prst="rect">
            <a:avLst/>
          </a:prstGeom>
        </p:spPr>
        <p:txBody>
          <a:bodyPr anchor="t" rtlCol="false" tIns="0" lIns="0" bIns="0" rIns="0">
            <a:spAutoFit/>
          </a:bodyPr>
          <a:lstStyle/>
          <a:p>
            <a:pPr algn="l" marL="0" indent="0" lvl="0">
              <a:lnSpc>
                <a:spcPts val="3050"/>
              </a:lnSpc>
              <a:spcBef>
                <a:spcPct val="0"/>
              </a:spcBef>
            </a:pPr>
            <a:r>
              <a:rPr lang="en-US" b="true" sz="2210" spc="216">
                <a:solidFill>
                  <a:srgbClr val="231F20"/>
                </a:solidFill>
                <a:latin typeface="Montserrat Light Bold"/>
                <a:ea typeface="Montserrat Light Bold"/>
                <a:cs typeface="Montserrat Light Bold"/>
                <a:sym typeface="Montserrat Light Bold"/>
              </a:rPr>
              <a:t>Our mission is to provide top-quality products with excellent customer service and competitive pricing, while our vision is to become the leading supplier of laptops and accessories in the Egyptian market by continuously enhancing our offerings and expanding our customer base.</a:t>
            </a:r>
          </a:p>
        </p:txBody>
      </p:sp>
      <p:sp>
        <p:nvSpPr>
          <p:cNvPr name="TextBox 20" id="20"/>
          <p:cNvSpPr txBox="true"/>
          <p:nvPr/>
        </p:nvSpPr>
        <p:spPr>
          <a:xfrm rot="0">
            <a:off x="2122031" y="1304859"/>
            <a:ext cx="7416941" cy="1132046"/>
          </a:xfrm>
          <a:prstGeom prst="rect">
            <a:avLst/>
          </a:prstGeom>
        </p:spPr>
        <p:txBody>
          <a:bodyPr anchor="t" rtlCol="false" tIns="0" lIns="0" bIns="0" rIns="0">
            <a:spAutoFit/>
          </a:bodyPr>
          <a:lstStyle/>
          <a:p>
            <a:pPr algn="ctr" marL="0" indent="0" lvl="0">
              <a:lnSpc>
                <a:spcPts val="9286"/>
              </a:lnSpc>
              <a:spcBef>
                <a:spcPct val="0"/>
              </a:spcBef>
            </a:pPr>
            <a:r>
              <a:rPr lang="en-US" sz="6729" spc="53" strike="noStrike" u="none">
                <a:solidFill>
                  <a:srgbClr val="FFFFFF"/>
                </a:solidFill>
                <a:latin typeface="Archivo Black"/>
                <a:ea typeface="Archivo Black"/>
                <a:cs typeface="Archivo Black"/>
                <a:sym typeface="Archivo Black"/>
              </a:rPr>
              <a:t>ABOUT US</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298454">
            <a:off x="9104166" y="649878"/>
            <a:ext cx="2578538" cy="1514449"/>
            <a:chOff x="0" y="0"/>
            <a:chExt cx="3935105" cy="2311200"/>
          </a:xfrm>
        </p:grpSpPr>
        <p:sp>
          <p:nvSpPr>
            <p:cNvPr name="Freeform 4" id="4"/>
            <p:cNvSpPr/>
            <p:nvPr/>
          </p:nvSpPr>
          <p:spPr>
            <a:xfrm flipH="false" flipV="false" rot="0">
              <a:off x="0" y="0"/>
              <a:ext cx="3935046" cy="2311146"/>
            </a:xfrm>
            <a:custGeom>
              <a:avLst/>
              <a:gdLst/>
              <a:ahLst/>
              <a:cxnLst/>
              <a:rect r="r" b="b" t="t" l="l"/>
              <a:pathLst>
                <a:path h="2311146" w="3935046">
                  <a:moveTo>
                    <a:pt x="3935046" y="1243076"/>
                  </a:moveTo>
                  <a:cubicBezTo>
                    <a:pt x="3011209" y="1031875"/>
                    <a:pt x="3011209" y="1031875"/>
                    <a:pt x="3011209" y="1031875"/>
                  </a:cubicBezTo>
                  <a:cubicBezTo>
                    <a:pt x="3136646" y="905129"/>
                    <a:pt x="3136646" y="905129"/>
                    <a:pt x="3136646" y="905129"/>
                  </a:cubicBezTo>
                  <a:cubicBezTo>
                    <a:pt x="2800225" y="573278"/>
                    <a:pt x="2355309" y="374142"/>
                    <a:pt x="1859207" y="374142"/>
                  </a:cubicBezTo>
                  <a:cubicBezTo>
                    <a:pt x="838289" y="374142"/>
                    <a:pt x="11414" y="1237107"/>
                    <a:pt x="0" y="2311146"/>
                  </a:cubicBezTo>
                  <a:cubicBezTo>
                    <a:pt x="11414" y="1031875"/>
                    <a:pt x="998089" y="0"/>
                    <a:pt x="2207043" y="0"/>
                  </a:cubicBezTo>
                  <a:cubicBezTo>
                    <a:pt x="2708911" y="0"/>
                    <a:pt x="3170889" y="175006"/>
                    <a:pt x="3541553" y="476758"/>
                  </a:cubicBezTo>
                  <a:cubicBezTo>
                    <a:pt x="3638515" y="374142"/>
                    <a:pt x="3638515" y="374142"/>
                    <a:pt x="3638515" y="374142"/>
                  </a:cubicBezTo>
                  <a:lnTo>
                    <a:pt x="3935046" y="1243076"/>
                  </a:lnTo>
                  <a:close/>
                </a:path>
              </a:pathLst>
            </a:custGeom>
            <a:gradFill rotWithShape="true">
              <a:gsLst>
                <a:gs pos="0">
                  <a:srgbClr val="000000">
                    <a:alpha val="100000"/>
                  </a:srgbClr>
                </a:gs>
                <a:gs pos="100000">
                  <a:srgbClr val="555555">
                    <a:alpha val="100000"/>
                  </a:srgbClr>
                </a:gs>
              </a:gsLst>
              <a:lin ang="0"/>
            </a:gradFill>
          </p:spPr>
        </p:sp>
      </p:grpSp>
      <p:sp>
        <p:nvSpPr>
          <p:cNvPr name="TextBox 5" id="5"/>
          <p:cNvSpPr txBox="true"/>
          <p:nvPr/>
        </p:nvSpPr>
        <p:spPr>
          <a:xfrm rot="0">
            <a:off x="7693673" y="787438"/>
            <a:ext cx="1904791" cy="10769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ea typeface="Open Sauce"/>
                <a:cs typeface="Open Sauce"/>
                <a:sym typeface="Open Sauce"/>
              </a:rPr>
              <a:t>Pixel Core Business Group</a:t>
            </a:r>
          </a:p>
        </p:txBody>
      </p:sp>
      <p:grpSp>
        <p:nvGrpSpPr>
          <p:cNvPr name="Group 6" id="6"/>
          <p:cNvGrpSpPr/>
          <p:nvPr/>
        </p:nvGrpSpPr>
        <p:grpSpPr>
          <a:xfrm rot="0">
            <a:off x="6950326" y="9543"/>
            <a:ext cx="3386699" cy="2795120"/>
            <a:chOff x="0" y="0"/>
            <a:chExt cx="4082767" cy="3369600"/>
          </a:xfrm>
        </p:grpSpPr>
        <p:sp>
          <p:nvSpPr>
            <p:cNvPr name="Freeform 7" id="7"/>
            <p:cNvSpPr/>
            <p:nvPr/>
          </p:nvSpPr>
          <p:spPr>
            <a:xfrm flipH="false" flipV="false" rot="0">
              <a:off x="0" y="0"/>
              <a:ext cx="4082724" cy="3369564"/>
            </a:xfrm>
            <a:custGeom>
              <a:avLst/>
              <a:gdLst/>
              <a:ahLst/>
              <a:cxnLst/>
              <a:rect r="r" b="b" t="t" l="l"/>
              <a:pathLst>
                <a:path h="3369564" w="4082724">
                  <a:moveTo>
                    <a:pt x="0" y="1684782"/>
                  </a:moveTo>
                  <a:cubicBezTo>
                    <a:pt x="0" y="754253"/>
                    <a:pt x="914013" y="0"/>
                    <a:pt x="2041439" y="0"/>
                  </a:cubicBezTo>
                  <a:cubicBezTo>
                    <a:pt x="3168865" y="0"/>
                    <a:pt x="4082724" y="754253"/>
                    <a:pt x="4082724" y="1684782"/>
                  </a:cubicBezTo>
                  <a:cubicBezTo>
                    <a:pt x="4082724" y="2615311"/>
                    <a:pt x="3168865" y="3369564"/>
                    <a:pt x="2041439" y="3369564"/>
                  </a:cubicBezTo>
                  <a:cubicBezTo>
                    <a:pt x="914013"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8" id="8"/>
          <p:cNvSpPr/>
          <p:nvPr/>
        </p:nvSpPr>
        <p:spPr>
          <a:xfrm flipH="false" flipV="false" rot="2376627">
            <a:off x="5050382" y="5894771"/>
            <a:ext cx="664141" cy="1985205"/>
          </a:xfrm>
          <a:custGeom>
            <a:avLst/>
            <a:gdLst/>
            <a:ahLst/>
            <a:cxnLst/>
            <a:rect r="r" b="b" t="t" l="l"/>
            <a:pathLst>
              <a:path h="1985205" w="664141">
                <a:moveTo>
                  <a:pt x="0" y="0"/>
                </a:moveTo>
                <a:lnTo>
                  <a:pt x="664141" y="0"/>
                </a:lnTo>
                <a:lnTo>
                  <a:pt x="664141" y="1985205"/>
                </a:lnTo>
                <a:lnTo>
                  <a:pt x="0" y="1985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2511988">
            <a:off x="11692444" y="5878404"/>
            <a:ext cx="680201" cy="2033211"/>
          </a:xfrm>
          <a:custGeom>
            <a:avLst/>
            <a:gdLst/>
            <a:ahLst/>
            <a:cxnLst/>
            <a:rect r="r" b="b" t="t" l="l"/>
            <a:pathLst>
              <a:path h="2033211" w="680201">
                <a:moveTo>
                  <a:pt x="680201" y="0"/>
                </a:moveTo>
                <a:lnTo>
                  <a:pt x="0" y="0"/>
                </a:lnTo>
                <a:lnTo>
                  <a:pt x="0" y="2033211"/>
                </a:lnTo>
                <a:lnTo>
                  <a:pt x="680201" y="2033211"/>
                </a:lnTo>
                <a:lnTo>
                  <a:pt x="68020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147857" y="3305680"/>
            <a:ext cx="5105845" cy="1336803"/>
          </a:xfrm>
          <a:custGeom>
            <a:avLst/>
            <a:gdLst/>
            <a:ahLst/>
            <a:cxnLst/>
            <a:rect r="r" b="b" t="t" l="l"/>
            <a:pathLst>
              <a:path h="1336803" w="5105845">
                <a:moveTo>
                  <a:pt x="0" y="0"/>
                </a:moveTo>
                <a:lnTo>
                  <a:pt x="5105845" y="0"/>
                </a:lnTo>
                <a:lnTo>
                  <a:pt x="5105845" y="1336803"/>
                </a:lnTo>
                <a:lnTo>
                  <a:pt x="0" y="1336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147857" y="5242558"/>
            <a:ext cx="5105845" cy="1336803"/>
          </a:xfrm>
          <a:custGeom>
            <a:avLst/>
            <a:gdLst/>
            <a:ahLst/>
            <a:cxnLst/>
            <a:rect r="r" b="b" t="t" l="l"/>
            <a:pathLst>
              <a:path h="1336803" w="5105845">
                <a:moveTo>
                  <a:pt x="0" y="0"/>
                </a:moveTo>
                <a:lnTo>
                  <a:pt x="5105845" y="0"/>
                </a:lnTo>
                <a:lnTo>
                  <a:pt x="5105845" y="1336803"/>
                </a:lnTo>
                <a:lnTo>
                  <a:pt x="0" y="1336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082443" y="7879060"/>
            <a:ext cx="4744105" cy="1242093"/>
          </a:xfrm>
          <a:custGeom>
            <a:avLst/>
            <a:gdLst/>
            <a:ahLst/>
            <a:cxnLst/>
            <a:rect r="r" b="b" t="t" l="l"/>
            <a:pathLst>
              <a:path h="1242093" w="4744105">
                <a:moveTo>
                  <a:pt x="0" y="0"/>
                </a:moveTo>
                <a:lnTo>
                  <a:pt x="4744105" y="0"/>
                </a:lnTo>
                <a:lnTo>
                  <a:pt x="4744105" y="1242093"/>
                </a:lnTo>
                <a:lnTo>
                  <a:pt x="0" y="12420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2600766" y="7879060"/>
            <a:ext cx="4744105" cy="1242093"/>
          </a:xfrm>
          <a:custGeom>
            <a:avLst/>
            <a:gdLst/>
            <a:ahLst/>
            <a:cxnLst/>
            <a:rect r="r" b="b" t="t" l="l"/>
            <a:pathLst>
              <a:path h="1242093" w="4744105">
                <a:moveTo>
                  <a:pt x="0" y="0"/>
                </a:moveTo>
                <a:lnTo>
                  <a:pt x="4744104" y="0"/>
                </a:lnTo>
                <a:lnTo>
                  <a:pt x="4744104" y="1242093"/>
                </a:lnTo>
                <a:lnTo>
                  <a:pt x="0" y="12420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true" rot="5400000">
            <a:off x="8349038" y="4763800"/>
            <a:ext cx="583033" cy="176368"/>
          </a:xfrm>
          <a:custGeom>
            <a:avLst/>
            <a:gdLst/>
            <a:ahLst/>
            <a:cxnLst/>
            <a:rect r="r" b="b" t="t" l="l"/>
            <a:pathLst>
              <a:path h="176368" w="583033">
                <a:moveTo>
                  <a:pt x="0" y="176367"/>
                </a:moveTo>
                <a:lnTo>
                  <a:pt x="583034" y="176367"/>
                </a:lnTo>
                <a:lnTo>
                  <a:pt x="583034" y="0"/>
                </a:lnTo>
                <a:lnTo>
                  <a:pt x="0" y="0"/>
                </a:lnTo>
                <a:lnTo>
                  <a:pt x="0" y="176367"/>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4515860" y="660773"/>
            <a:ext cx="2833305" cy="3797093"/>
          </a:xfrm>
          <a:custGeom>
            <a:avLst/>
            <a:gdLst/>
            <a:ahLst/>
            <a:cxnLst/>
            <a:rect r="r" b="b" t="t" l="l"/>
            <a:pathLst>
              <a:path h="3797093" w="2833305">
                <a:moveTo>
                  <a:pt x="0" y="0"/>
                </a:moveTo>
                <a:lnTo>
                  <a:pt x="2833304" y="0"/>
                </a:lnTo>
                <a:lnTo>
                  <a:pt x="2833304" y="3797093"/>
                </a:lnTo>
                <a:lnTo>
                  <a:pt x="0" y="37970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505442" y="660773"/>
            <a:ext cx="3491511" cy="3981710"/>
          </a:xfrm>
          <a:custGeom>
            <a:avLst/>
            <a:gdLst/>
            <a:ahLst/>
            <a:cxnLst/>
            <a:rect r="r" b="b" t="t" l="l"/>
            <a:pathLst>
              <a:path h="3981710" w="3491511">
                <a:moveTo>
                  <a:pt x="0" y="0"/>
                </a:moveTo>
                <a:lnTo>
                  <a:pt x="3491511" y="0"/>
                </a:lnTo>
                <a:lnTo>
                  <a:pt x="3491511" y="3981710"/>
                </a:lnTo>
                <a:lnTo>
                  <a:pt x="0" y="39817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7493753" y="666788"/>
            <a:ext cx="2304631" cy="1447800"/>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Open Sauce"/>
                <a:ea typeface="Open Sauce"/>
                <a:cs typeface="Open Sauce"/>
                <a:sym typeface="Open Sauce"/>
              </a:rPr>
              <a:t>Pixel Core Business Group</a:t>
            </a:r>
          </a:p>
        </p:txBody>
      </p:sp>
      <p:sp>
        <p:nvSpPr>
          <p:cNvPr name="TextBox 18" id="18"/>
          <p:cNvSpPr txBox="true"/>
          <p:nvPr/>
        </p:nvSpPr>
        <p:spPr>
          <a:xfrm rot="0">
            <a:off x="7209693" y="3598161"/>
            <a:ext cx="2872750" cy="732790"/>
          </a:xfrm>
          <a:prstGeom prst="rect">
            <a:avLst/>
          </a:prstGeom>
        </p:spPr>
        <p:txBody>
          <a:bodyPr anchor="t" rtlCol="false" tIns="0" lIns="0" bIns="0" rIns="0">
            <a:spAutoFit/>
          </a:bodyPr>
          <a:lstStyle/>
          <a:p>
            <a:pPr algn="ctr">
              <a:lnSpc>
                <a:spcPts val="2989"/>
              </a:lnSpc>
              <a:spcBef>
                <a:spcPct val="0"/>
              </a:spcBef>
            </a:pPr>
            <a:r>
              <a:rPr lang="en-US" sz="2299">
                <a:solidFill>
                  <a:srgbClr val="FFFBFB"/>
                </a:solidFill>
                <a:latin typeface="Open Sauce"/>
                <a:ea typeface="Open Sauce"/>
                <a:cs typeface="Open Sauce"/>
                <a:sym typeface="Open Sauce"/>
              </a:rPr>
              <a:t>Pixel Core corporation (EGY)</a:t>
            </a:r>
          </a:p>
        </p:txBody>
      </p:sp>
      <p:sp>
        <p:nvSpPr>
          <p:cNvPr name="TextBox 19" id="19"/>
          <p:cNvSpPr txBox="true"/>
          <p:nvPr/>
        </p:nvSpPr>
        <p:spPr>
          <a:xfrm rot="0">
            <a:off x="6147857" y="5578537"/>
            <a:ext cx="5105845" cy="626746"/>
          </a:xfrm>
          <a:prstGeom prst="rect">
            <a:avLst/>
          </a:prstGeom>
        </p:spPr>
        <p:txBody>
          <a:bodyPr anchor="t" rtlCol="false" tIns="0" lIns="0" bIns="0" rIns="0">
            <a:spAutoFit/>
          </a:bodyPr>
          <a:lstStyle/>
          <a:p>
            <a:pPr algn="ctr">
              <a:lnSpc>
                <a:spcPts val="5069"/>
              </a:lnSpc>
              <a:spcBef>
                <a:spcPct val="0"/>
              </a:spcBef>
            </a:pPr>
            <a:r>
              <a:rPr lang="en-US" sz="3899">
                <a:solidFill>
                  <a:srgbClr val="FFFFFF"/>
                </a:solidFill>
                <a:latin typeface="Open Sauce"/>
                <a:ea typeface="Open Sauce"/>
                <a:cs typeface="Open Sauce"/>
                <a:sym typeface="Open Sauce"/>
              </a:rPr>
              <a:t>Pixel Core</a:t>
            </a:r>
          </a:p>
        </p:txBody>
      </p:sp>
      <p:sp>
        <p:nvSpPr>
          <p:cNvPr name="TextBox 20" id="20"/>
          <p:cNvSpPr txBox="true"/>
          <p:nvPr/>
        </p:nvSpPr>
        <p:spPr>
          <a:xfrm rot="0">
            <a:off x="10082443" y="8186099"/>
            <a:ext cx="4744105" cy="599440"/>
          </a:xfrm>
          <a:prstGeom prst="rect">
            <a:avLst/>
          </a:prstGeom>
        </p:spPr>
        <p:txBody>
          <a:bodyPr anchor="t" rtlCol="false" tIns="0" lIns="0" bIns="0" rIns="0">
            <a:spAutoFit/>
          </a:bodyPr>
          <a:lstStyle/>
          <a:p>
            <a:pPr algn="ctr">
              <a:lnSpc>
                <a:spcPts val="4940"/>
              </a:lnSpc>
              <a:spcBef>
                <a:spcPct val="0"/>
              </a:spcBef>
            </a:pPr>
            <a:r>
              <a:rPr lang="en-US" sz="3800">
                <a:solidFill>
                  <a:srgbClr val="FFFFFF"/>
                </a:solidFill>
                <a:latin typeface="Open Sauce"/>
                <a:ea typeface="Open Sauce"/>
                <a:cs typeface="Open Sauce"/>
                <a:sym typeface="Open Sauce"/>
              </a:rPr>
              <a:t>Suez Branch</a:t>
            </a:r>
          </a:p>
        </p:txBody>
      </p:sp>
      <p:sp>
        <p:nvSpPr>
          <p:cNvPr name="TextBox 21" id="21"/>
          <p:cNvSpPr txBox="true"/>
          <p:nvPr/>
        </p:nvSpPr>
        <p:spPr>
          <a:xfrm rot="0">
            <a:off x="3571750" y="8186099"/>
            <a:ext cx="2802136" cy="599440"/>
          </a:xfrm>
          <a:prstGeom prst="rect">
            <a:avLst/>
          </a:prstGeom>
        </p:spPr>
        <p:txBody>
          <a:bodyPr anchor="t" rtlCol="false" tIns="0" lIns="0" bIns="0" rIns="0">
            <a:spAutoFit/>
          </a:bodyPr>
          <a:lstStyle/>
          <a:p>
            <a:pPr algn="ctr">
              <a:lnSpc>
                <a:spcPts val="4940"/>
              </a:lnSpc>
              <a:spcBef>
                <a:spcPct val="0"/>
              </a:spcBef>
            </a:pPr>
            <a:r>
              <a:rPr lang="en-US" sz="3800">
                <a:solidFill>
                  <a:srgbClr val="FFFFFF"/>
                </a:solidFill>
                <a:latin typeface="Open Sauce"/>
                <a:ea typeface="Open Sauce"/>
                <a:cs typeface="Open Sauce"/>
                <a:sym typeface="Open Sauce"/>
              </a:rPr>
              <a:t>Giza Branch</a:t>
            </a: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241610" y="744541"/>
            <a:ext cx="4530153" cy="1186077"/>
          </a:xfrm>
          <a:custGeom>
            <a:avLst/>
            <a:gdLst/>
            <a:ahLst/>
            <a:cxnLst/>
            <a:rect r="r" b="b" t="t" l="l"/>
            <a:pathLst>
              <a:path h="1186077" w="4530153">
                <a:moveTo>
                  <a:pt x="0" y="0"/>
                </a:moveTo>
                <a:lnTo>
                  <a:pt x="4530154" y="0"/>
                </a:lnTo>
                <a:lnTo>
                  <a:pt x="4530154" y="1186076"/>
                </a:lnTo>
                <a:lnTo>
                  <a:pt x="0" y="1186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4487637" y="1930307"/>
            <a:ext cx="0" cy="695308"/>
          </a:xfrm>
          <a:prstGeom prst="line">
            <a:avLst/>
          </a:prstGeom>
          <a:ln cap="flat" w="38100">
            <a:solidFill>
              <a:srgbClr val="000000"/>
            </a:solidFill>
            <a:prstDash val="solid"/>
            <a:headEnd type="none" len="sm" w="sm"/>
            <a:tailEnd type="triangle" len="med" w="lg"/>
          </a:ln>
        </p:spPr>
      </p:sp>
      <p:grpSp>
        <p:nvGrpSpPr>
          <p:cNvPr name="Group 4" id="4"/>
          <p:cNvGrpSpPr/>
          <p:nvPr/>
        </p:nvGrpSpPr>
        <p:grpSpPr>
          <a:xfrm rot="0">
            <a:off x="3557471" y="2682765"/>
            <a:ext cx="1860333" cy="1842666"/>
            <a:chOff x="0" y="0"/>
            <a:chExt cx="489964" cy="485311"/>
          </a:xfrm>
        </p:grpSpPr>
        <p:sp>
          <p:nvSpPr>
            <p:cNvPr name="Freeform 5" id="5"/>
            <p:cNvSpPr/>
            <p:nvPr/>
          </p:nvSpPr>
          <p:spPr>
            <a:xfrm flipH="false" flipV="false" rot="0">
              <a:off x="0" y="0"/>
              <a:ext cx="489964" cy="485311"/>
            </a:xfrm>
            <a:custGeom>
              <a:avLst/>
              <a:gdLst/>
              <a:ahLst/>
              <a:cxnLst/>
              <a:rect r="r" b="b" t="t" l="l"/>
              <a:pathLst>
                <a:path h="485311" w="489964">
                  <a:moveTo>
                    <a:pt x="212240" y="0"/>
                  </a:moveTo>
                  <a:lnTo>
                    <a:pt x="277724" y="0"/>
                  </a:lnTo>
                  <a:cubicBezTo>
                    <a:pt x="394941" y="0"/>
                    <a:pt x="489964" y="95023"/>
                    <a:pt x="489964" y="212240"/>
                  </a:cubicBezTo>
                  <a:lnTo>
                    <a:pt x="489964" y="273071"/>
                  </a:lnTo>
                  <a:cubicBezTo>
                    <a:pt x="489964" y="390288"/>
                    <a:pt x="394941" y="485311"/>
                    <a:pt x="277724" y="485311"/>
                  </a:cubicBezTo>
                  <a:lnTo>
                    <a:pt x="212240" y="485311"/>
                  </a:lnTo>
                  <a:cubicBezTo>
                    <a:pt x="95023" y="485311"/>
                    <a:pt x="0" y="390288"/>
                    <a:pt x="0" y="273071"/>
                  </a:cubicBezTo>
                  <a:lnTo>
                    <a:pt x="0" y="212240"/>
                  </a:lnTo>
                  <a:cubicBezTo>
                    <a:pt x="0" y="95023"/>
                    <a:pt x="95023" y="0"/>
                    <a:pt x="212240" y="0"/>
                  </a:cubicBezTo>
                  <a:close/>
                </a:path>
              </a:pathLst>
            </a:custGeom>
            <a:solidFill>
              <a:srgbClr val="000000"/>
            </a:solidFill>
          </p:spPr>
        </p:sp>
        <p:sp>
          <p:nvSpPr>
            <p:cNvPr name="TextBox 6" id="6"/>
            <p:cNvSpPr txBox="true"/>
            <p:nvPr/>
          </p:nvSpPr>
          <p:spPr>
            <a:xfrm>
              <a:off x="0" y="-9525"/>
              <a:ext cx="489964" cy="494836"/>
            </a:xfrm>
            <a:prstGeom prst="rect">
              <a:avLst/>
            </a:prstGeom>
          </p:spPr>
          <p:txBody>
            <a:bodyPr anchor="ctr" rtlCol="false" tIns="50800" lIns="50800" bIns="50800" rIns="50800"/>
            <a:lstStyle/>
            <a:p>
              <a:pPr algn="ctr">
                <a:lnSpc>
                  <a:spcPts val="2470"/>
                </a:lnSpc>
              </a:pPr>
              <a:r>
                <a:rPr lang="en-US" sz="1900" b="true">
                  <a:solidFill>
                    <a:srgbClr val="FFFFFF"/>
                  </a:solidFill>
                  <a:latin typeface="Open Sauce Bold"/>
                  <a:ea typeface="Open Sauce Bold"/>
                  <a:cs typeface="Open Sauce Bold"/>
                  <a:sym typeface="Open Sauce Bold"/>
                </a:rPr>
                <a:t>Dokki</a:t>
              </a:r>
            </a:p>
            <a:p>
              <a:pPr algn="ctr">
                <a:lnSpc>
                  <a:spcPts val="2470"/>
                </a:lnSpc>
              </a:pPr>
              <a:r>
                <a:rPr lang="en-US" sz="1900">
                  <a:solidFill>
                    <a:srgbClr val="FFFFFF"/>
                  </a:solidFill>
                  <a:latin typeface="Open Sauce"/>
                  <a:ea typeface="Open Sauce"/>
                  <a:cs typeface="Open Sauce"/>
                  <a:sym typeface="Open Sauce"/>
                </a:rPr>
                <a:t>Stock management unit</a:t>
              </a:r>
            </a:p>
          </p:txBody>
        </p:sp>
      </p:grpSp>
      <p:sp>
        <p:nvSpPr>
          <p:cNvPr name="AutoShape 7" id="7"/>
          <p:cNvSpPr/>
          <p:nvPr/>
        </p:nvSpPr>
        <p:spPr>
          <a:xfrm>
            <a:off x="13837666" y="1930617"/>
            <a:ext cx="9525" cy="584030"/>
          </a:xfrm>
          <a:prstGeom prst="line">
            <a:avLst/>
          </a:prstGeom>
          <a:ln cap="flat" w="38100">
            <a:solidFill>
              <a:srgbClr val="000000"/>
            </a:solidFill>
            <a:prstDash val="solid"/>
            <a:headEnd type="none" len="sm" w="sm"/>
            <a:tailEnd type="none" len="sm" w="sm"/>
          </a:ln>
        </p:spPr>
      </p:sp>
      <p:sp>
        <p:nvSpPr>
          <p:cNvPr name="AutoShape 8" id="8"/>
          <p:cNvSpPr/>
          <p:nvPr/>
        </p:nvSpPr>
        <p:spPr>
          <a:xfrm flipV="true">
            <a:off x="12639790" y="2533697"/>
            <a:ext cx="2414801" cy="19049"/>
          </a:xfrm>
          <a:prstGeom prst="line">
            <a:avLst/>
          </a:prstGeom>
          <a:ln cap="flat" w="38100">
            <a:solidFill>
              <a:srgbClr val="000000"/>
            </a:solidFill>
            <a:prstDash val="solid"/>
            <a:headEnd type="none" len="sm" w="sm"/>
            <a:tailEnd type="none" len="sm" w="sm"/>
          </a:ln>
        </p:spPr>
      </p:sp>
      <p:sp>
        <p:nvSpPr>
          <p:cNvPr name="AutoShape 9" id="9"/>
          <p:cNvSpPr/>
          <p:nvPr/>
        </p:nvSpPr>
        <p:spPr>
          <a:xfrm>
            <a:off x="15054592" y="2514648"/>
            <a:ext cx="0" cy="695308"/>
          </a:xfrm>
          <a:prstGeom prst="line">
            <a:avLst/>
          </a:prstGeom>
          <a:ln cap="flat" w="38100">
            <a:solidFill>
              <a:srgbClr val="000000"/>
            </a:solidFill>
            <a:prstDash val="solid"/>
            <a:headEnd type="none" len="sm" w="sm"/>
            <a:tailEnd type="triangle" len="med" w="lg"/>
          </a:ln>
        </p:spPr>
      </p:sp>
      <p:grpSp>
        <p:nvGrpSpPr>
          <p:cNvPr name="Group 10" id="10"/>
          <p:cNvGrpSpPr/>
          <p:nvPr/>
        </p:nvGrpSpPr>
        <p:grpSpPr>
          <a:xfrm rot="0">
            <a:off x="11709624" y="3209956"/>
            <a:ext cx="1860333" cy="1842666"/>
            <a:chOff x="0" y="0"/>
            <a:chExt cx="489964" cy="485311"/>
          </a:xfrm>
        </p:grpSpPr>
        <p:sp>
          <p:nvSpPr>
            <p:cNvPr name="Freeform 11" id="11"/>
            <p:cNvSpPr/>
            <p:nvPr/>
          </p:nvSpPr>
          <p:spPr>
            <a:xfrm flipH="false" flipV="false" rot="0">
              <a:off x="0" y="0"/>
              <a:ext cx="489964" cy="485311"/>
            </a:xfrm>
            <a:custGeom>
              <a:avLst/>
              <a:gdLst/>
              <a:ahLst/>
              <a:cxnLst/>
              <a:rect r="r" b="b" t="t" l="l"/>
              <a:pathLst>
                <a:path h="485311" w="489964">
                  <a:moveTo>
                    <a:pt x="212240" y="0"/>
                  </a:moveTo>
                  <a:lnTo>
                    <a:pt x="277724" y="0"/>
                  </a:lnTo>
                  <a:cubicBezTo>
                    <a:pt x="394941" y="0"/>
                    <a:pt x="489964" y="95023"/>
                    <a:pt x="489964" y="212240"/>
                  </a:cubicBezTo>
                  <a:lnTo>
                    <a:pt x="489964" y="273071"/>
                  </a:lnTo>
                  <a:cubicBezTo>
                    <a:pt x="489964" y="390288"/>
                    <a:pt x="394941" y="485311"/>
                    <a:pt x="277724" y="485311"/>
                  </a:cubicBezTo>
                  <a:lnTo>
                    <a:pt x="212240" y="485311"/>
                  </a:lnTo>
                  <a:cubicBezTo>
                    <a:pt x="95023" y="485311"/>
                    <a:pt x="0" y="390288"/>
                    <a:pt x="0" y="273071"/>
                  </a:cubicBezTo>
                  <a:lnTo>
                    <a:pt x="0" y="212240"/>
                  </a:lnTo>
                  <a:cubicBezTo>
                    <a:pt x="0" y="95023"/>
                    <a:pt x="95023" y="0"/>
                    <a:pt x="212240" y="0"/>
                  </a:cubicBezTo>
                  <a:close/>
                </a:path>
              </a:pathLst>
            </a:custGeom>
            <a:solidFill>
              <a:srgbClr val="000000"/>
            </a:solidFill>
          </p:spPr>
        </p:sp>
        <p:sp>
          <p:nvSpPr>
            <p:cNvPr name="TextBox 12" id="12"/>
            <p:cNvSpPr txBox="true"/>
            <p:nvPr/>
          </p:nvSpPr>
          <p:spPr>
            <a:xfrm>
              <a:off x="0" y="-9525"/>
              <a:ext cx="489964" cy="494836"/>
            </a:xfrm>
            <a:prstGeom prst="rect">
              <a:avLst/>
            </a:prstGeom>
          </p:spPr>
          <p:txBody>
            <a:bodyPr anchor="ctr" rtlCol="false" tIns="50800" lIns="50800" bIns="50800" rIns="50800"/>
            <a:lstStyle/>
            <a:p>
              <a:pPr algn="ctr">
                <a:lnSpc>
                  <a:spcPts val="2470"/>
                </a:lnSpc>
              </a:pPr>
              <a:r>
                <a:rPr lang="en-US" b="true" sz="1900">
                  <a:solidFill>
                    <a:srgbClr val="FFFFFF"/>
                  </a:solidFill>
                  <a:latin typeface="Open Sauce Bold"/>
                  <a:ea typeface="Open Sauce Bold"/>
                  <a:cs typeface="Open Sauce Bold"/>
                  <a:sym typeface="Open Sauce Bold"/>
                </a:rPr>
                <a:t>Suez district </a:t>
              </a:r>
              <a:r>
                <a:rPr lang="en-US" sz="1900">
                  <a:solidFill>
                    <a:srgbClr val="FFFFFF"/>
                  </a:solidFill>
                  <a:latin typeface="Open Sauce"/>
                  <a:ea typeface="Open Sauce"/>
                  <a:cs typeface="Open Sauce"/>
                  <a:sym typeface="Open Sauce"/>
                </a:rPr>
                <a:t>Stock management unit</a:t>
              </a:r>
            </a:p>
          </p:txBody>
        </p:sp>
      </p:grpSp>
      <p:grpSp>
        <p:nvGrpSpPr>
          <p:cNvPr name="Group 13" id="13"/>
          <p:cNvGrpSpPr/>
          <p:nvPr/>
        </p:nvGrpSpPr>
        <p:grpSpPr>
          <a:xfrm rot="0">
            <a:off x="14124425" y="3209956"/>
            <a:ext cx="1860333" cy="1842666"/>
            <a:chOff x="0" y="0"/>
            <a:chExt cx="489964" cy="485311"/>
          </a:xfrm>
        </p:grpSpPr>
        <p:sp>
          <p:nvSpPr>
            <p:cNvPr name="Freeform 14" id="14"/>
            <p:cNvSpPr/>
            <p:nvPr/>
          </p:nvSpPr>
          <p:spPr>
            <a:xfrm flipH="false" flipV="false" rot="0">
              <a:off x="0" y="0"/>
              <a:ext cx="489964" cy="485311"/>
            </a:xfrm>
            <a:custGeom>
              <a:avLst/>
              <a:gdLst/>
              <a:ahLst/>
              <a:cxnLst/>
              <a:rect r="r" b="b" t="t" l="l"/>
              <a:pathLst>
                <a:path h="485311" w="489964">
                  <a:moveTo>
                    <a:pt x="212240" y="0"/>
                  </a:moveTo>
                  <a:lnTo>
                    <a:pt x="277724" y="0"/>
                  </a:lnTo>
                  <a:cubicBezTo>
                    <a:pt x="394941" y="0"/>
                    <a:pt x="489964" y="95023"/>
                    <a:pt x="489964" y="212240"/>
                  </a:cubicBezTo>
                  <a:lnTo>
                    <a:pt x="489964" y="273071"/>
                  </a:lnTo>
                  <a:cubicBezTo>
                    <a:pt x="489964" y="390288"/>
                    <a:pt x="394941" y="485311"/>
                    <a:pt x="277724" y="485311"/>
                  </a:cubicBezTo>
                  <a:lnTo>
                    <a:pt x="212240" y="485311"/>
                  </a:lnTo>
                  <a:cubicBezTo>
                    <a:pt x="95023" y="485311"/>
                    <a:pt x="0" y="390288"/>
                    <a:pt x="0" y="273071"/>
                  </a:cubicBezTo>
                  <a:lnTo>
                    <a:pt x="0" y="212240"/>
                  </a:lnTo>
                  <a:cubicBezTo>
                    <a:pt x="0" y="95023"/>
                    <a:pt x="95023" y="0"/>
                    <a:pt x="212240" y="0"/>
                  </a:cubicBezTo>
                  <a:close/>
                </a:path>
              </a:pathLst>
            </a:custGeom>
            <a:solidFill>
              <a:srgbClr val="000000"/>
            </a:solidFill>
          </p:spPr>
        </p:sp>
        <p:sp>
          <p:nvSpPr>
            <p:cNvPr name="TextBox 15" id="15"/>
            <p:cNvSpPr txBox="true"/>
            <p:nvPr/>
          </p:nvSpPr>
          <p:spPr>
            <a:xfrm>
              <a:off x="0" y="-9525"/>
              <a:ext cx="489964" cy="494836"/>
            </a:xfrm>
            <a:prstGeom prst="rect">
              <a:avLst/>
            </a:prstGeom>
          </p:spPr>
          <p:txBody>
            <a:bodyPr anchor="ctr" rtlCol="false" tIns="50800" lIns="50800" bIns="50800" rIns="50800"/>
            <a:lstStyle/>
            <a:p>
              <a:pPr algn="ctr">
                <a:lnSpc>
                  <a:spcPts val="2470"/>
                </a:lnSpc>
              </a:pPr>
              <a:r>
                <a:rPr lang="en-US" b="true" sz="1900">
                  <a:solidFill>
                    <a:srgbClr val="FFFFFF"/>
                  </a:solidFill>
                  <a:latin typeface="Open Sauce Bold"/>
                  <a:ea typeface="Open Sauce Bold"/>
                  <a:cs typeface="Open Sauce Bold"/>
                  <a:sym typeface="Open Sauce Bold"/>
                </a:rPr>
                <a:t>Arbaeen  </a:t>
              </a:r>
              <a:r>
                <a:rPr lang="en-US" sz="1900">
                  <a:solidFill>
                    <a:srgbClr val="FFFFFF"/>
                  </a:solidFill>
                  <a:latin typeface="Open Sauce"/>
                  <a:ea typeface="Open Sauce"/>
                  <a:cs typeface="Open Sauce"/>
                  <a:sym typeface="Open Sauce"/>
                </a:rPr>
                <a:t>Stock management unit</a:t>
              </a:r>
            </a:p>
          </p:txBody>
        </p:sp>
      </p:grpSp>
      <p:sp>
        <p:nvSpPr>
          <p:cNvPr name="AutoShape 16" id="16"/>
          <p:cNvSpPr/>
          <p:nvPr/>
        </p:nvSpPr>
        <p:spPr>
          <a:xfrm>
            <a:off x="4468587" y="4525431"/>
            <a:ext cx="0" cy="695308"/>
          </a:xfrm>
          <a:prstGeom prst="line">
            <a:avLst/>
          </a:prstGeom>
          <a:ln cap="flat" w="38100">
            <a:solidFill>
              <a:srgbClr val="000000"/>
            </a:solidFill>
            <a:prstDash val="solid"/>
            <a:headEnd type="none" len="sm" w="sm"/>
            <a:tailEnd type="triangle" len="med" w="lg"/>
          </a:ln>
        </p:spPr>
      </p:sp>
      <p:sp>
        <p:nvSpPr>
          <p:cNvPr name="AutoShape 17" id="17"/>
          <p:cNvSpPr/>
          <p:nvPr/>
        </p:nvSpPr>
        <p:spPr>
          <a:xfrm>
            <a:off x="12677890" y="5052622"/>
            <a:ext cx="0" cy="695308"/>
          </a:xfrm>
          <a:prstGeom prst="line">
            <a:avLst/>
          </a:prstGeom>
          <a:ln cap="flat" w="38100">
            <a:solidFill>
              <a:srgbClr val="000000"/>
            </a:solidFill>
            <a:prstDash val="solid"/>
            <a:headEnd type="none" len="sm" w="sm"/>
            <a:tailEnd type="triangle" len="med" w="lg"/>
          </a:ln>
        </p:spPr>
      </p:sp>
      <p:sp>
        <p:nvSpPr>
          <p:cNvPr name="AutoShape 18" id="18"/>
          <p:cNvSpPr/>
          <p:nvPr/>
        </p:nvSpPr>
        <p:spPr>
          <a:xfrm>
            <a:off x="15073642" y="5051392"/>
            <a:ext cx="0" cy="695308"/>
          </a:xfrm>
          <a:prstGeom prst="line">
            <a:avLst/>
          </a:prstGeom>
          <a:ln cap="flat" w="38100">
            <a:solidFill>
              <a:srgbClr val="000000"/>
            </a:solidFill>
            <a:prstDash val="solid"/>
            <a:headEnd type="none" len="sm" w="sm"/>
            <a:tailEnd type="triangle" len="med" w="lg"/>
          </a:ln>
        </p:spPr>
      </p:sp>
      <p:grpSp>
        <p:nvGrpSpPr>
          <p:cNvPr name="Group 19" id="19"/>
          <p:cNvGrpSpPr/>
          <p:nvPr/>
        </p:nvGrpSpPr>
        <p:grpSpPr>
          <a:xfrm rot="0">
            <a:off x="3530964" y="5277889"/>
            <a:ext cx="1875247" cy="937623"/>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000000"/>
            </a:solidFill>
          </p:spPr>
        </p:sp>
        <p:sp>
          <p:nvSpPr>
            <p:cNvPr name="TextBox 21" id="21"/>
            <p:cNvSpPr txBox="true"/>
            <p:nvPr/>
          </p:nvSpPr>
          <p:spPr>
            <a:xfrm>
              <a:off x="152400" y="-9525"/>
              <a:ext cx="508000" cy="415925"/>
            </a:xfrm>
            <a:prstGeom prst="rect">
              <a:avLst/>
            </a:prstGeom>
          </p:spPr>
          <p:txBody>
            <a:bodyPr anchor="ctr" rtlCol="false" tIns="50800" lIns="50800" bIns="50800" rIns="50800"/>
            <a:lstStyle/>
            <a:p>
              <a:pPr algn="ctr">
                <a:lnSpc>
                  <a:spcPts val="2080"/>
                </a:lnSpc>
              </a:pPr>
              <a:r>
                <a:rPr lang="en-US" sz="1600">
                  <a:solidFill>
                    <a:srgbClr val="FFFFFF"/>
                  </a:solidFill>
                  <a:latin typeface="Open Sauce"/>
                  <a:ea typeface="Open Sauce"/>
                  <a:cs typeface="Open Sauce"/>
                  <a:sym typeface="Open Sauce"/>
                </a:rPr>
                <a:t>Dokki </a:t>
              </a:r>
            </a:p>
            <a:p>
              <a:pPr algn="ctr">
                <a:lnSpc>
                  <a:spcPts val="2080"/>
                </a:lnSpc>
              </a:pPr>
              <a:r>
                <a:rPr lang="en-US" sz="1600">
                  <a:solidFill>
                    <a:srgbClr val="FFFFFF"/>
                  </a:solidFill>
                  <a:latin typeface="Open Sauce"/>
                  <a:ea typeface="Open Sauce"/>
                  <a:cs typeface="Open Sauce"/>
                  <a:sym typeface="Open Sauce"/>
                </a:rPr>
                <a:t>Retail</a:t>
              </a:r>
            </a:p>
          </p:txBody>
        </p:sp>
      </p:grpSp>
      <p:grpSp>
        <p:nvGrpSpPr>
          <p:cNvPr name="Group 22" id="22"/>
          <p:cNvGrpSpPr/>
          <p:nvPr/>
        </p:nvGrpSpPr>
        <p:grpSpPr>
          <a:xfrm rot="0">
            <a:off x="11721217" y="5747930"/>
            <a:ext cx="1875247" cy="937623"/>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000000"/>
            </a:solidFill>
          </p:spPr>
        </p:sp>
        <p:sp>
          <p:nvSpPr>
            <p:cNvPr name="TextBox 24" id="24"/>
            <p:cNvSpPr txBox="true"/>
            <p:nvPr/>
          </p:nvSpPr>
          <p:spPr>
            <a:xfrm>
              <a:off x="152400" y="-9525"/>
              <a:ext cx="508000" cy="415925"/>
            </a:xfrm>
            <a:prstGeom prst="rect">
              <a:avLst/>
            </a:prstGeom>
          </p:spPr>
          <p:txBody>
            <a:bodyPr anchor="ctr" rtlCol="false" tIns="50800" lIns="50800" bIns="50800" rIns="50800"/>
            <a:lstStyle/>
            <a:p>
              <a:pPr algn="ctr">
                <a:lnSpc>
                  <a:spcPts val="2080"/>
                </a:lnSpc>
              </a:pPr>
              <a:r>
                <a:rPr lang="en-US" sz="1600">
                  <a:solidFill>
                    <a:srgbClr val="FFFFFF"/>
                  </a:solidFill>
                  <a:latin typeface="Open Sauce"/>
                  <a:ea typeface="Open Sauce"/>
                  <a:cs typeface="Open Sauce"/>
                  <a:sym typeface="Open Sauce"/>
                </a:rPr>
                <a:t>Storing warehouse</a:t>
              </a:r>
            </a:p>
          </p:txBody>
        </p:sp>
      </p:grpSp>
      <p:grpSp>
        <p:nvGrpSpPr>
          <p:cNvPr name="Group 25" id="25"/>
          <p:cNvGrpSpPr/>
          <p:nvPr/>
        </p:nvGrpSpPr>
        <p:grpSpPr>
          <a:xfrm rot="0">
            <a:off x="14136018" y="5746701"/>
            <a:ext cx="1875247" cy="937623"/>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000000"/>
            </a:solidFill>
          </p:spPr>
        </p:sp>
        <p:sp>
          <p:nvSpPr>
            <p:cNvPr name="TextBox 27" id="27"/>
            <p:cNvSpPr txBox="true"/>
            <p:nvPr/>
          </p:nvSpPr>
          <p:spPr>
            <a:xfrm>
              <a:off x="152400" y="-9525"/>
              <a:ext cx="508000" cy="415925"/>
            </a:xfrm>
            <a:prstGeom prst="rect">
              <a:avLst/>
            </a:prstGeom>
          </p:spPr>
          <p:txBody>
            <a:bodyPr anchor="ctr" rtlCol="false" tIns="50800" lIns="50800" bIns="50800" rIns="50800"/>
            <a:lstStyle/>
            <a:p>
              <a:pPr algn="ctr">
                <a:lnSpc>
                  <a:spcPts val="2080"/>
                </a:lnSpc>
              </a:pPr>
              <a:r>
                <a:rPr lang="en-US" sz="1600">
                  <a:solidFill>
                    <a:srgbClr val="FFFFFF"/>
                  </a:solidFill>
                  <a:latin typeface="Open Sauce"/>
                  <a:ea typeface="Open Sauce"/>
                  <a:cs typeface="Open Sauce"/>
                  <a:sym typeface="Open Sauce"/>
                </a:rPr>
                <a:t>Arbaeen</a:t>
              </a:r>
            </a:p>
            <a:p>
              <a:pPr algn="ctr">
                <a:lnSpc>
                  <a:spcPts val="2080"/>
                </a:lnSpc>
              </a:pPr>
              <a:r>
                <a:rPr lang="en-US" sz="1600">
                  <a:solidFill>
                    <a:srgbClr val="FFFFFF"/>
                  </a:solidFill>
                  <a:latin typeface="Open Sauce"/>
                  <a:ea typeface="Open Sauce"/>
                  <a:cs typeface="Open Sauce"/>
                  <a:sym typeface="Open Sauce"/>
                </a:rPr>
                <a:t>Retail</a:t>
              </a:r>
            </a:p>
          </p:txBody>
        </p:sp>
      </p:grpSp>
      <p:grpSp>
        <p:nvGrpSpPr>
          <p:cNvPr name="Group 28" id="28"/>
          <p:cNvGrpSpPr/>
          <p:nvPr/>
        </p:nvGrpSpPr>
        <p:grpSpPr>
          <a:xfrm rot="0">
            <a:off x="11740267" y="6811860"/>
            <a:ext cx="1875247" cy="937623"/>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000000"/>
            </a:solidFill>
          </p:spPr>
        </p:sp>
        <p:sp>
          <p:nvSpPr>
            <p:cNvPr name="TextBox 30" id="30"/>
            <p:cNvSpPr txBox="true"/>
            <p:nvPr/>
          </p:nvSpPr>
          <p:spPr>
            <a:xfrm>
              <a:off x="152400" y="-9525"/>
              <a:ext cx="508000" cy="415925"/>
            </a:xfrm>
            <a:prstGeom prst="rect">
              <a:avLst/>
            </a:prstGeom>
          </p:spPr>
          <p:txBody>
            <a:bodyPr anchor="ctr" rtlCol="false" tIns="50800" lIns="50800" bIns="50800" rIns="50800"/>
            <a:lstStyle/>
            <a:p>
              <a:pPr algn="ctr">
                <a:lnSpc>
                  <a:spcPts val="2080"/>
                </a:lnSpc>
              </a:pPr>
              <a:r>
                <a:rPr lang="en-US" sz="1600">
                  <a:solidFill>
                    <a:srgbClr val="FFFFFF"/>
                  </a:solidFill>
                  <a:latin typeface="Open Sauce"/>
                  <a:ea typeface="Open Sauce"/>
                  <a:cs typeface="Open Sauce"/>
                  <a:sym typeface="Open Sauce"/>
                </a:rPr>
                <a:t>Receiving</a:t>
              </a:r>
            </a:p>
            <a:p>
              <a:pPr algn="ctr">
                <a:lnSpc>
                  <a:spcPts val="2080"/>
                </a:lnSpc>
              </a:pPr>
              <a:r>
                <a:rPr lang="en-US" sz="1600">
                  <a:solidFill>
                    <a:srgbClr val="FFFFFF"/>
                  </a:solidFill>
                  <a:latin typeface="Open Sauce"/>
                  <a:ea typeface="Open Sauce"/>
                  <a:cs typeface="Open Sauce"/>
                  <a:sym typeface="Open Sauce"/>
                </a:rPr>
                <a:t>warehouse</a:t>
              </a:r>
            </a:p>
          </p:txBody>
        </p:sp>
      </p:grpSp>
      <p:sp>
        <p:nvSpPr>
          <p:cNvPr name="AutoShape 31" id="31"/>
          <p:cNvSpPr/>
          <p:nvPr/>
        </p:nvSpPr>
        <p:spPr>
          <a:xfrm>
            <a:off x="4487635" y="6300933"/>
            <a:ext cx="19050" cy="1190028"/>
          </a:xfrm>
          <a:prstGeom prst="line">
            <a:avLst/>
          </a:prstGeom>
          <a:ln cap="flat" w="38100">
            <a:solidFill>
              <a:srgbClr val="000000"/>
            </a:solidFill>
            <a:prstDash val="solid"/>
            <a:headEnd type="none" len="sm" w="sm"/>
            <a:tailEnd type="triangle" len="med" w="lg"/>
          </a:ln>
        </p:spPr>
      </p:sp>
      <p:grpSp>
        <p:nvGrpSpPr>
          <p:cNvPr name="Group 32" id="32"/>
          <p:cNvGrpSpPr/>
          <p:nvPr/>
        </p:nvGrpSpPr>
        <p:grpSpPr>
          <a:xfrm rot="0">
            <a:off x="3858463" y="7606645"/>
            <a:ext cx="1296448" cy="699603"/>
            <a:chOff x="0" y="0"/>
            <a:chExt cx="341451" cy="184258"/>
          </a:xfrm>
        </p:grpSpPr>
        <p:sp>
          <p:nvSpPr>
            <p:cNvPr name="Freeform 33" id="33"/>
            <p:cNvSpPr/>
            <p:nvPr/>
          </p:nvSpPr>
          <p:spPr>
            <a:xfrm flipH="false" flipV="false" rot="0">
              <a:off x="0" y="0"/>
              <a:ext cx="341451" cy="184258"/>
            </a:xfrm>
            <a:custGeom>
              <a:avLst/>
              <a:gdLst/>
              <a:ahLst/>
              <a:cxnLst/>
              <a:rect r="r" b="b" t="t" l="l"/>
              <a:pathLst>
                <a:path h="184258" w="341451">
                  <a:moveTo>
                    <a:pt x="0" y="0"/>
                  </a:moveTo>
                  <a:lnTo>
                    <a:pt x="341451" y="0"/>
                  </a:lnTo>
                  <a:lnTo>
                    <a:pt x="341451" y="184258"/>
                  </a:lnTo>
                  <a:lnTo>
                    <a:pt x="0" y="184258"/>
                  </a:lnTo>
                  <a:close/>
                </a:path>
              </a:pathLst>
            </a:custGeom>
            <a:solidFill>
              <a:srgbClr val="000000"/>
            </a:solidFill>
          </p:spPr>
        </p:sp>
        <p:sp>
          <p:nvSpPr>
            <p:cNvPr name="TextBox 34" id="34"/>
            <p:cNvSpPr txBox="true"/>
            <p:nvPr/>
          </p:nvSpPr>
          <p:spPr>
            <a:xfrm>
              <a:off x="0" y="-9525"/>
              <a:ext cx="341451" cy="193783"/>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Laptops section</a:t>
              </a:r>
            </a:p>
          </p:txBody>
        </p:sp>
      </p:grpSp>
      <p:sp>
        <p:nvSpPr>
          <p:cNvPr name="AutoShape 35" id="35"/>
          <p:cNvSpPr/>
          <p:nvPr/>
        </p:nvSpPr>
        <p:spPr>
          <a:xfrm>
            <a:off x="11468100" y="7280672"/>
            <a:ext cx="337069" cy="0"/>
          </a:xfrm>
          <a:prstGeom prst="line">
            <a:avLst/>
          </a:prstGeom>
          <a:ln cap="flat" w="38100">
            <a:solidFill>
              <a:srgbClr val="000000"/>
            </a:solidFill>
            <a:prstDash val="solid"/>
            <a:headEnd type="none" len="sm" w="sm"/>
            <a:tailEnd type="none" len="sm" w="sm"/>
          </a:ln>
        </p:spPr>
      </p:sp>
      <p:sp>
        <p:nvSpPr>
          <p:cNvPr name="Freeform 36" id="36"/>
          <p:cNvSpPr/>
          <p:nvPr/>
        </p:nvSpPr>
        <p:spPr>
          <a:xfrm flipH="false" flipV="false" rot="0">
            <a:off x="11582114" y="744230"/>
            <a:ext cx="4530153" cy="1186077"/>
          </a:xfrm>
          <a:custGeom>
            <a:avLst/>
            <a:gdLst/>
            <a:ahLst/>
            <a:cxnLst/>
            <a:rect r="r" b="b" t="t" l="l"/>
            <a:pathLst>
              <a:path h="1186077" w="4530153">
                <a:moveTo>
                  <a:pt x="0" y="0"/>
                </a:moveTo>
                <a:lnTo>
                  <a:pt x="4530154" y="0"/>
                </a:lnTo>
                <a:lnTo>
                  <a:pt x="4530154" y="1186077"/>
                </a:lnTo>
                <a:lnTo>
                  <a:pt x="0" y="1186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7" id="37"/>
          <p:cNvSpPr/>
          <p:nvPr/>
        </p:nvSpPr>
        <p:spPr>
          <a:xfrm>
            <a:off x="12658840" y="2514648"/>
            <a:ext cx="0" cy="695308"/>
          </a:xfrm>
          <a:prstGeom prst="line">
            <a:avLst/>
          </a:prstGeom>
          <a:ln cap="flat" w="38100">
            <a:solidFill>
              <a:srgbClr val="000000"/>
            </a:solidFill>
            <a:prstDash val="solid"/>
            <a:headEnd type="none" len="sm" w="sm"/>
            <a:tailEnd type="triangle" len="med" w="lg"/>
          </a:ln>
        </p:spPr>
      </p:sp>
      <p:sp>
        <p:nvSpPr>
          <p:cNvPr name="AutoShape 38" id="38"/>
          <p:cNvSpPr/>
          <p:nvPr/>
        </p:nvSpPr>
        <p:spPr>
          <a:xfrm>
            <a:off x="15092689" y="6684629"/>
            <a:ext cx="19050" cy="1190028"/>
          </a:xfrm>
          <a:prstGeom prst="line">
            <a:avLst/>
          </a:prstGeom>
          <a:ln cap="flat" w="38100">
            <a:solidFill>
              <a:srgbClr val="000000"/>
            </a:solidFill>
            <a:prstDash val="solid"/>
            <a:headEnd type="none" len="sm" w="sm"/>
            <a:tailEnd type="triangle" len="med" w="lg"/>
          </a:ln>
        </p:spPr>
      </p:sp>
      <p:sp>
        <p:nvSpPr>
          <p:cNvPr name="TextBox 39" id="39"/>
          <p:cNvSpPr txBox="true"/>
          <p:nvPr/>
        </p:nvSpPr>
        <p:spPr>
          <a:xfrm rot="0">
            <a:off x="3289794" y="992351"/>
            <a:ext cx="2433786" cy="539115"/>
          </a:xfrm>
          <a:prstGeom prst="rect">
            <a:avLst/>
          </a:prstGeom>
        </p:spPr>
        <p:txBody>
          <a:bodyPr anchor="t" rtlCol="false" tIns="0" lIns="0" bIns="0" rIns="0">
            <a:spAutoFit/>
          </a:bodyPr>
          <a:lstStyle/>
          <a:p>
            <a:pPr algn="ctr">
              <a:lnSpc>
                <a:spcPts val="4290"/>
              </a:lnSpc>
              <a:spcBef>
                <a:spcPct val="0"/>
              </a:spcBef>
            </a:pPr>
            <a:r>
              <a:rPr lang="en-US" sz="3300">
                <a:solidFill>
                  <a:srgbClr val="FFFFFF"/>
                </a:solidFill>
                <a:latin typeface="Open Sauce"/>
                <a:ea typeface="Open Sauce"/>
                <a:cs typeface="Open Sauce"/>
                <a:sym typeface="Open Sauce"/>
              </a:rPr>
              <a:t>Giza Branch</a:t>
            </a:r>
          </a:p>
        </p:txBody>
      </p:sp>
      <p:sp>
        <p:nvSpPr>
          <p:cNvPr name="TextBox 40" id="40"/>
          <p:cNvSpPr txBox="true"/>
          <p:nvPr/>
        </p:nvSpPr>
        <p:spPr>
          <a:xfrm rot="0">
            <a:off x="12459729" y="992351"/>
            <a:ext cx="2546896" cy="539115"/>
          </a:xfrm>
          <a:prstGeom prst="rect">
            <a:avLst/>
          </a:prstGeom>
        </p:spPr>
        <p:txBody>
          <a:bodyPr anchor="t" rtlCol="false" tIns="0" lIns="0" bIns="0" rIns="0">
            <a:spAutoFit/>
          </a:bodyPr>
          <a:lstStyle/>
          <a:p>
            <a:pPr algn="ctr">
              <a:lnSpc>
                <a:spcPts val="4290"/>
              </a:lnSpc>
              <a:spcBef>
                <a:spcPct val="0"/>
              </a:spcBef>
            </a:pPr>
            <a:r>
              <a:rPr lang="en-US" sz="3300">
                <a:solidFill>
                  <a:srgbClr val="FFFFFF"/>
                </a:solidFill>
                <a:latin typeface="Open Sauce"/>
                <a:ea typeface="Open Sauce"/>
                <a:cs typeface="Open Sauce"/>
                <a:sym typeface="Open Sauce"/>
              </a:rPr>
              <a:t>Suez Branch</a:t>
            </a:r>
          </a:p>
        </p:txBody>
      </p:sp>
      <p:grpSp>
        <p:nvGrpSpPr>
          <p:cNvPr name="Group 41" id="41"/>
          <p:cNvGrpSpPr/>
          <p:nvPr/>
        </p:nvGrpSpPr>
        <p:grpSpPr>
          <a:xfrm rot="0">
            <a:off x="3858463" y="8420548"/>
            <a:ext cx="1296448" cy="699603"/>
            <a:chOff x="0" y="0"/>
            <a:chExt cx="341451" cy="184258"/>
          </a:xfrm>
        </p:grpSpPr>
        <p:sp>
          <p:nvSpPr>
            <p:cNvPr name="Freeform 42" id="42"/>
            <p:cNvSpPr/>
            <p:nvPr/>
          </p:nvSpPr>
          <p:spPr>
            <a:xfrm flipH="false" flipV="false" rot="0">
              <a:off x="0" y="0"/>
              <a:ext cx="341451" cy="184258"/>
            </a:xfrm>
            <a:custGeom>
              <a:avLst/>
              <a:gdLst/>
              <a:ahLst/>
              <a:cxnLst/>
              <a:rect r="r" b="b" t="t" l="l"/>
              <a:pathLst>
                <a:path h="184258" w="341451">
                  <a:moveTo>
                    <a:pt x="0" y="0"/>
                  </a:moveTo>
                  <a:lnTo>
                    <a:pt x="341451" y="0"/>
                  </a:lnTo>
                  <a:lnTo>
                    <a:pt x="341451" y="184258"/>
                  </a:lnTo>
                  <a:lnTo>
                    <a:pt x="0" y="184258"/>
                  </a:lnTo>
                  <a:close/>
                </a:path>
              </a:pathLst>
            </a:custGeom>
            <a:solidFill>
              <a:srgbClr val="000000"/>
            </a:solidFill>
          </p:spPr>
        </p:sp>
        <p:sp>
          <p:nvSpPr>
            <p:cNvPr name="TextBox 43" id="43"/>
            <p:cNvSpPr txBox="true"/>
            <p:nvPr/>
          </p:nvSpPr>
          <p:spPr>
            <a:xfrm>
              <a:off x="0" y="-9525"/>
              <a:ext cx="341451" cy="193783"/>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Accessories section</a:t>
              </a:r>
            </a:p>
          </p:txBody>
        </p:sp>
      </p:grpSp>
      <p:grpSp>
        <p:nvGrpSpPr>
          <p:cNvPr name="Group 44" id="44"/>
          <p:cNvGrpSpPr/>
          <p:nvPr/>
        </p:nvGrpSpPr>
        <p:grpSpPr>
          <a:xfrm rot="0">
            <a:off x="3858463" y="9234451"/>
            <a:ext cx="1296448" cy="699603"/>
            <a:chOff x="0" y="0"/>
            <a:chExt cx="341451" cy="184258"/>
          </a:xfrm>
        </p:grpSpPr>
        <p:sp>
          <p:nvSpPr>
            <p:cNvPr name="Freeform 45" id="45"/>
            <p:cNvSpPr/>
            <p:nvPr/>
          </p:nvSpPr>
          <p:spPr>
            <a:xfrm flipH="false" flipV="false" rot="0">
              <a:off x="0" y="0"/>
              <a:ext cx="341451" cy="184258"/>
            </a:xfrm>
            <a:custGeom>
              <a:avLst/>
              <a:gdLst/>
              <a:ahLst/>
              <a:cxnLst/>
              <a:rect r="r" b="b" t="t" l="l"/>
              <a:pathLst>
                <a:path h="184258" w="341451">
                  <a:moveTo>
                    <a:pt x="0" y="0"/>
                  </a:moveTo>
                  <a:lnTo>
                    <a:pt x="341451" y="0"/>
                  </a:lnTo>
                  <a:lnTo>
                    <a:pt x="341451" y="184258"/>
                  </a:lnTo>
                  <a:lnTo>
                    <a:pt x="0" y="184258"/>
                  </a:lnTo>
                  <a:close/>
                </a:path>
              </a:pathLst>
            </a:custGeom>
            <a:solidFill>
              <a:srgbClr val="000000"/>
            </a:solidFill>
          </p:spPr>
        </p:sp>
        <p:sp>
          <p:nvSpPr>
            <p:cNvPr name="TextBox 46" id="46"/>
            <p:cNvSpPr txBox="true"/>
            <p:nvPr/>
          </p:nvSpPr>
          <p:spPr>
            <a:xfrm>
              <a:off x="0" y="-9525"/>
              <a:ext cx="341451" cy="193783"/>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Back room</a:t>
              </a:r>
            </a:p>
          </p:txBody>
        </p:sp>
      </p:grpSp>
      <p:grpSp>
        <p:nvGrpSpPr>
          <p:cNvPr name="Group 47" id="47"/>
          <p:cNvGrpSpPr/>
          <p:nvPr/>
        </p:nvGrpSpPr>
        <p:grpSpPr>
          <a:xfrm rot="0">
            <a:off x="10857974" y="7956446"/>
            <a:ext cx="1296448" cy="699603"/>
            <a:chOff x="0" y="0"/>
            <a:chExt cx="341451" cy="184258"/>
          </a:xfrm>
        </p:grpSpPr>
        <p:sp>
          <p:nvSpPr>
            <p:cNvPr name="Freeform 48" id="48"/>
            <p:cNvSpPr/>
            <p:nvPr/>
          </p:nvSpPr>
          <p:spPr>
            <a:xfrm flipH="false" flipV="false" rot="0">
              <a:off x="0" y="0"/>
              <a:ext cx="341451" cy="184258"/>
            </a:xfrm>
            <a:custGeom>
              <a:avLst/>
              <a:gdLst/>
              <a:ahLst/>
              <a:cxnLst/>
              <a:rect r="r" b="b" t="t" l="l"/>
              <a:pathLst>
                <a:path h="184258" w="341451">
                  <a:moveTo>
                    <a:pt x="0" y="0"/>
                  </a:moveTo>
                  <a:lnTo>
                    <a:pt x="341451" y="0"/>
                  </a:lnTo>
                  <a:lnTo>
                    <a:pt x="341451" y="184258"/>
                  </a:lnTo>
                  <a:lnTo>
                    <a:pt x="0" y="184258"/>
                  </a:lnTo>
                  <a:close/>
                </a:path>
              </a:pathLst>
            </a:custGeom>
            <a:solidFill>
              <a:srgbClr val="000000"/>
            </a:solidFill>
          </p:spPr>
        </p:sp>
        <p:sp>
          <p:nvSpPr>
            <p:cNvPr name="TextBox 49" id="49"/>
            <p:cNvSpPr txBox="true"/>
            <p:nvPr/>
          </p:nvSpPr>
          <p:spPr>
            <a:xfrm>
              <a:off x="0" y="-9525"/>
              <a:ext cx="341451" cy="193783"/>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Defective</a:t>
              </a:r>
            </a:p>
          </p:txBody>
        </p:sp>
      </p:grpSp>
      <p:grpSp>
        <p:nvGrpSpPr>
          <p:cNvPr name="Group 50" id="50"/>
          <p:cNvGrpSpPr/>
          <p:nvPr/>
        </p:nvGrpSpPr>
        <p:grpSpPr>
          <a:xfrm rot="0">
            <a:off x="10857974" y="8770349"/>
            <a:ext cx="1296448" cy="699603"/>
            <a:chOff x="0" y="0"/>
            <a:chExt cx="341451" cy="184258"/>
          </a:xfrm>
        </p:grpSpPr>
        <p:sp>
          <p:nvSpPr>
            <p:cNvPr name="Freeform 51" id="51"/>
            <p:cNvSpPr/>
            <p:nvPr/>
          </p:nvSpPr>
          <p:spPr>
            <a:xfrm flipH="false" flipV="false" rot="0">
              <a:off x="0" y="0"/>
              <a:ext cx="341451" cy="184258"/>
            </a:xfrm>
            <a:custGeom>
              <a:avLst/>
              <a:gdLst/>
              <a:ahLst/>
              <a:cxnLst/>
              <a:rect r="r" b="b" t="t" l="l"/>
              <a:pathLst>
                <a:path h="184258" w="341451">
                  <a:moveTo>
                    <a:pt x="0" y="0"/>
                  </a:moveTo>
                  <a:lnTo>
                    <a:pt x="341451" y="0"/>
                  </a:lnTo>
                  <a:lnTo>
                    <a:pt x="341451" y="184258"/>
                  </a:lnTo>
                  <a:lnTo>
                    <a:pt x="0" y="184258"/>
                  </a:lnTo>
                  <a:close/>
                </a:path>
              </a:pathLst>
            </a:custGeom>
            <a:solidFill>
              <a:srgbClr val="000000"/>
            </a:solidFill>
          </p:spPr>
        </p:sp>
        <p:sp>
          <p:nvSpPr>
            <p:cNvPr name="TextBox 52" id="52"/>
            <p:cNvSpPr txBox="true"/>
            <p:nvPr/>
          </p:nvSpPr>
          <p:spPr>
            <a:xfrm>
              <a:off x="0" y="-9525"/>
              <a:ext cx="341451" cy="193783"/>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Return</a:t>
              </a:r>
            </a:p>
          </p:txBody>
        </p:sp>
      </p:grpSp>
      <p:grpSp>
        <p:nvGrpSpPr>
          <p:cNvPr name="Group 53" id="53"/>
          <p:cNvGrpSpPr/>
          <p:nvPr/>
        </p:nvGrpSpPr>
        <p:grpSpPr>
          <a:xfrm rot="0">
            <a:off x="14463515" y="7956446"/>
            <a:ext cx="1296448" cy="699603"/>
            <a:chOff x="0" y="0"/>
            <a:chExt cx="341451" cy="184258"/>
          </a:xfrm>
        </p:grpSpPr>
        <p:sp>
          <p:nvSpPr>
            <p:cNvPr name="Freeform 54" id="54"/>
            <p:cNvSpPr/>
            <p:nvPr/>
          </p:nvSpPr>
          <p:spPr>
            <a:xfrm flipH="false" flipV="false" rot="0">
              <a:off x="0" y="0"/>
              <a:ext cx="341451" cy="184258"/>
            </a:xfrm>
            <a:custGeom>
              <a:avLst/>
              <a:gdLst/>
              <a:ahLst/>
              <a:cxnLst/>
              <a:rect r="r" b="b" t="t" l="l"/>
              <a:pathLst>
                <a:path h="184258" w="341451">
                  <a:moveTo>
                    <a:pt x="0" y="0"/>
                  </a:moveTo>
                  <a:lnTo>
                    <a:pt x="341451" y="0"/>
                  </a:lnTo>
                  <a:lnTo>
                    <a:pt x="341451" y="184258"/>
                  </a:lnTo>
                  <a:lnTo>
                    <a:pt x="0" y="184258"/>
                  </a:lnTo>
                  <a:close/>
                </a:path>
              </a:pathLst>
            </a:custGeom>
            <a:solidFill>
              <a:srgbClr val="000000"/>
            </a:solidFill>
          </p:spPr>
        </p:sp>
        <p:sp>
          <p:nvSpPr>
            <p:cNvPr name="TextBox 55" id="55"/>
            <p:cNvSpPr txBox="true"/>
            <p:nvPr/>
          </p:nvSpPr>
          <p:spPr>
            <a:xfrm>
              <a:off x="0" y="-9525"/>
              <a:ext cx="341451" cy="193783"/>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Laptops section</a:t>
              </a:r>
            </a:p>
          </p:txBody>
        </p:sp>
      </p:grpSp>
      <p:grpSp>
        <p:nvGrpSpPr>
          <p:cNvPr name="Group 56" id="56"/>
          <p:cNvGrpSpPr/>
          <p:nvPr/>
        </p:nvGrpSpPr>
        <p:grpSpPr>
          <a:xfrm rot="0">
            <a:off x="14463515" y="8741774"/>
            <a:ext cx="1296448" cy="699603"/>
            <a:chOff x="0" y="0"/>
            <a:chExt cx="341451" cy="184258"/>
          </a:xfrm>
        </p:grpSpPr>
        <p:sp>
          <p:nvSpPr>
            <p:cNvPr name="Freeform 57" id="57"/>
            <p:cNvSpPr/>
            <p:nvPr/>
          </p:nvSpPr>
          <p:spPr>
            <a:xfrm flipH="false" flipV="false" rot="0">
              <a:off x="0" y="0"/>
              <a:ext cx="341451" cy="184258"/>
            </a:xfrm>
            <a:custGeom>
              <a:avLst/>
              <a:gdLst/>
              <a:ahLst/>
              <a:cxnLst/>
              <a:rect r="r" b="b" t="t" l="l"/>
              <a:pathLst>
                <a:path h="184258" w="341451">
                  <a:moveTo>
                    <a:pt x="0" y="0"/>
                  </a:moveTo>
                  <a:lnTo>
                    <a:pt x="341451" y="0"/>
                  </a:lnTo>
                  <a:lnTo>
                    <a:pt x="341451" y="184258"/>
                  </a:lnTo>
                  <a:lnTo>
                    <a:pt x="0" y="184258"/>
                  </a:lnTo>
                  <a:close/>
                </a:path>
              </a:pathLst>
            </a:custGeom>
            <a:solidFill>
              <a:srgbClr val="000000"/>
            </a:solidFill>
          </p:spPr>
        </p:sp>
        <p:sp>
          <p:nvSpPr>
            <p:cNvPr name="TextBox 58" id="58"/>
            <p:cNvSpPr txBox="true"/>
            <p:nvPr/>
          </p:nvSpPr>
          <p:spPr>
            <a:xfrm>
              <a:off x="0" y="-9525"/>
              <a:ext cx="341451" cy="193783"/>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Accessories section</a:t>
              </a:r>
            </a:p>
          </p:txBody>
        </p:sp>
      </p:grpSp>
      <p:grpSp>
        <p:nvGrpSpPr>
          <p:cNvPr name="Group 59" id="59"/>
          <p:cNvGrpSpPr/>
          <p:nvPr/>
        </p:nvGrpSpPr>
        <p:grpSpPr>
          <a:xfrm rot="0">
            <a:off x="14463515" y="9527102"/>
            <a:ext cx="1296448" cy="699603"/>
            <a:chOff x="0" y="0"/>
            <a:chExt cx="341451" cy="184258"/>
          </a:xfrm>
        </p:grpSpPr>
        <p:sp>
          <p:nvSpPr>
            <p:cNvPr name="Freeform 60" id="60"/>
            <p:cNvSpPr/>
            <p:nvPr/>
          </p:nvSpPr>
          <p:spPr>
            <a:xfrm flipH="false" flipV="false" rot="0">
              <a:off x="0" y="0"/>
              <a:ext cx="341451" cy="184258"/>
            </a:xfrm>
            <a:custGeom>
              <a:avLst/>
              <a:gdLst/>
              <a:ahLst/>
              <a:cxnLst/>
              <a:rect r="r" b="b" t="t" l="l"/>
              <a:pathLst>
                <a:path h="184258" w="341451">
                  <a:moveTo>
                    <a:pt x="0" y="0"/>
                  </a:moveTo>
                  <a:lnTo>
                    <a:pt x="341451" y="0"/>
                  </a:lnTo>
                  <a:lnTo>
                    <a:pt x="341451" y="184258"/>
                  </a:lnTo>
                  <a:lnTo>
                    <a:pt x="0" y="184258"/>
                  </a:lnTo>
                  <a:close/>
                </a:path>
              </a:pathLst>
            </a:custGeom>
            <a:solidFill>
              <a:srgbClr val="000000"/>
            </a:solidFill>
          </p:spPr>
        </p:sp>
        <p:sp>
          <p:nvSpPr>
            <p:cNvPr name="TextBox 61" id="61"/>
            <p:cNvSpPr txBox="true"/>
            <p:nvPr/>
          </p:nvSpPr>
          <p:spPr>
            <a:xfrm>
              <a:off x="0" y="-9525"/>
              <a:ext cx="341451" cy="193783"/>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Back room</a:t>
              </a:r>
            </a:p>
          </p:txBody>
        </p:sp>
      </p:grpSp>
      <p:sp>
        <p:nvSpPr>
          <p:cNvPr name="AutoShape 62" id="62"/>
          <p:cNvSpPr/>
          <p:nvPr/>
        </p:nvSpPr>
        <p:spPr>
          <a:xfrm>
            <a:off x="11468100" y="7261138"/>
            <a:ext cx="0" cy="695308"/>
          </a:xfrm>
          <a:prstGeom prst="line">
            <a:avLst/>
          </a:prstGeom>
          <a:ln cap="flat" w="38100">
            <a:solidFill>
              <a:srgbClr val="000000"/>
            </a:solidFill>
            <a:prstDash val="solid"/>
            <a:headEnd type="none" len="sm" w="sm"/>
            <a:tailEnd type="triangle" len="med" w="lg"/>
          </a:ln>
        </p:spPr>
      </p:sp>
      <p:sp>
        <p:nvSpPr>
          <p:cNvPr name="AutoShape 63" id="63"/>
          <p:cNvSpPr/>
          <p:nvPr/>
        </p:nvSpPr>
        <p:spPr>
          <a:xfrm flipH="true">
            <a:off x="11044958" y="6216742"/>
            <a:ext cx="695308" cy="0"/>
          </a:xfrm>
          <a:prstGeom prst="line">
            <a:avLst/>
          </a:prstGeom>
          <a:ln cap="flat" w="38100">
            <a:solidFill>
              <a:srgbClr val="000000"/>
            </a:solidFill>
            <a:prstDash val="solid"/>
            <a:headEnd type="none" len="sm" w="sm"/>
            <a:tailEnd type="triangle" len="med" w="lg"/>
          </a:ln>
        </p:spPr>
      </p:sp>
      <p:grpSp>
        <p:nvGrpSpPr>
          <p:cNvPr name="Group 64" id="64"/>
          <p:cNvGrpSpPr/>
          <p:nvPr/>
        </p:nvGrpSpPr>
        <p:grpSpPr>
          <a:xfrm rot="0">
            <a:off x="9748510" y="5866940"/>
            <a:ext cx="1296448" cy="699603"/>
            <a:chOff x="0" y="0"/>
            <a:chExt cx="341451" cy="184258"/>
          </a:xfrm>
        </p:grpSpPr>
        <p:sp>
          <p:nvSpPr>
            <p:cNvPr name="Freeform 65" id="65"/>
            <p:cNvSpPr/>
            <p:nvPr/>
          </p:nvSpPr>
          <p:spPr>
            <a:xfrm flipH="false" flipV="false" rot="0">
              <a:off x="0" y="0"/>
              <a:ext cx="341451" cy="184258"/>
            </a:xfrm>
            <a:custGeom>
              <a:avLst/>
              <a:gdLst/>
              <a:ahLst/>
              <a:cxnLst/>
              <a:rect r="r" b="b" t="t" l="l"/>
              <a:pathLst>
                <a:path h="184258" w="341451">
                  <a:moveTo>
                    <a:pt x="0" y="0"/>
                  </a:moveTo>
                  <a:lnTo>
                    <a:pt x="341451" y="0"/>
                  </a:lnTo>
                  <a:lnTo>
                    <a:pt x="341451" y="184258"/>
                  </a:lnTo>
                  <a:lnTo>
                    <a:pt x="0" y="184258"/>
                  </a:lnTo>
                  <a:close/>
                </a:path>
              </a:pathLst>
            </a:custGeom>
            <a:solidFill>
              <a:srgbClr val="000000"/>
            </a:solidFill>
          </p:spPr>
        </p:sp>
        <p:sp>
          <p:nvSpPr>
            <p:cNvPr name="TextBox 66" id="66"/>
            <p:cNvSpPr txBox="true"/>
            <p:nvPr/>
          </p:nvSpPr>
          <p:spPr>
            <a:xfrm>
              <a:off x="0" y="-9525"/>
              <a:ext cx="341451" cy="193783"/>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Custody receipt</a:t>
              </a:r>
            </a:p>
          </p:txBody>
        </p:sp>
      </p:grpSp>
      <p:sp>
        <p:nvSpPr>
          <p:cNvPr name="AutoShape 67" id="67"/>
          <p:cNvSpPr/>
          <p:nvPr/>
        </p:nvSpPr>
        <p:spPr>
          <a:xfrm flipH="true" flipV="true">
            <a:off x="11133207" y="5616493"/>
            <a:ext cx="580389" cy="580389"/>
          </a:xfrm>
          <a:prstGeom prst="line">
            <a:avLst/>
          </a:prstGeom>
          <a:ln cap="flat" w="38100">
            <a:solidFill>
              <a:srgbClr val="000000"/>
            </a:solidFill>
            <a:prstDash val="solid"/>
            <a:headEnd type="none" len="sm" w="sm"/>
            <a:tailEnd type="triangle" len="med" w="lg"/>
          </a:ln>
        </p:spPr>
      </p:sp>
      <p:sp>
        <p:nvSpPr>
          <p:cNvPr name="AutoShape 68" id="68"/>
          <p:cNvSpPr/>
          <p:nvPr/>
        </p:nvSpPr>
        <p:spPr>
          <a:xfrm flipH="true">
            <a:off x="11066713" y="6216742"/>
            <a:ext cx="654504" cy="609463"/>
          </a:xfrm>
          <a:prstGeom prst="line">
            <a:avLst/>
          </a:prstGeom>
          <a:ln cap="flat" w="38100">
            <a:solidFill>
              <a:srgbClr val="000000"/>
            </a:solidFill>
            <a:prstDash val="solid"/>
            <a:headEnd type="none" len="sm" w="sm"/>
            <a:tailEnd type="triangle" len="med" w="lg"/>
          </a:ln>
        </p:spPr>
      </p:sp>
      <p:grpSp>
        <p:nvGrpSpPr>
          <p:cNvPr name="Group 69" id="69"/>
          <p:cNvGrpSpPr/>
          <p:nvPr/>
        </p:nvGrpSpPr>
        <p:grpSpPr>
          <a:xfrm rot="0">
            <a:off x="9748510" y="5053038"/>
            <a:ext cx="1296448" cy="699603"/>
            <a:chOff x="0" y="0"/>
            <a:chExt cx="341451" cy="184258"/>
          </a:xfrm>
        </p:grpSpPr>
        <p:sp>
          <p:nvSpPr>
            <p:cNvPr name="Freeform 70" id="70"/>
            <p:cNvSpPr/>
            <p:nvPr/>
          </p:nvSpPr>
          <p:spPr>
            <a:xfrm flipH="false" flipV="false" rot="0">
              <a:off x="0" y="0"/>
              <a:ext cx="341451" cy="184258"/>
            </a:xfrm>
            <a:custGeom>
              <a:avLst/>
              <a:gdLst/>
              <a:ahLst/>
              <a:cxnLst/>
              <a:rect r="r" b="b" t="t" l="l"/>
              <a:pathLst>
                <a:path h="184258" w="341451">
                  <a:moveTo>
                    <a:pt x="0" y="0"/>
                  </a:moveTo>
                  <a:lnTo>
                    <a:pt x="341451" y="0"/>
                  </a:lnTo>
                  <a:lnTo>
                    <a:pt x="341451" y="184258"/>
                  </a:lnTo>
                  <a:lnTo>
                    <a:pt x="0" y="184258"/>
                  </a:lnTo>
                  <a:close/>
                </a:path>
              </a:pathLst>
            </a:custGeom>
            <a:solidFill>
              <a:srgbClr val="000000"/>
            </a:solidFill>
          </p:spPr>
        </p:sp>
        <p:sp>
          <p:nvSpPr>
            <p:cNvPr name="TextBox 71" id="71"/>
            <p:cNvSpPr txBox="true"/>
            <p:nvPr/>
          </p:nvSpPr>
          <p:spPr>
            <a:xfrm>
              <a:off x="0" y="-9525"/>
              <a:ext cx="341451" cy="193783"/>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Laptops </a:t>
              </a:r>
            </a:p>
          </p:txBody>
        </p:sp>
      </p:grpSp>
      <p:grpSp>
        <p:nvGrpSpPr>
          <p:cNvPr name="Group 72" id="72"/>
          <p:cNvGrpSpPr/>
          <p:nvPr/>
        </p:nvGrpSpPr>
        <p:grpSpPr>
          <a:xfrm rot="0">
            <a:off x="9748510" y="6680843"/>
            <a:ext cx="1296448" cy="699603"/>
            <a:chOff x="0" y="0"/>
            <a:chExt cx="341451" cy="184258"/>
          </a:xfrm>
        </p:grpSpPr>
        <p:sp>
          <p:nvSpPr>
            <p:cNvPr name="Freeform 73" id="73"/>
            <p:cNvSpPr/>
            <p:nvPr/>
          </p:nvSpPr>
          <p:spPr>
            <a:xfrm flipH="false" flipV="false" rot="0">
              <a:off x="0" y="0"/>
              <a:ext cx="341451" cy="184258"/>
            </a:xfrm>
            <a:custGeom>
              <a:avLst/>
              <a:gdLst/>
              <a:ahLst/>
              <a:cxnLst/>
              <a:rect r="r" b="b" t="t" l="l"/>
              <a:pathLst>
                <a:path h="184258" w="341451">
                  <a:moveTo>
                    <a:pt x="0" y="0"/>
                  </a:moveTo>
                  <a:lnTo>
                    <a:pt x="341451" y="0"/>
                  </a:lnTo>
                  <a:lnTo>
                    <a:pt x="341451" y="184258"/>
                  </a:lnTo>
                  <a:lnTo>
                    <a:pt x="0" y="184258"/>
                  </a:lnTo>
                  <a:close/>
                </a:path>
              </a:pathLst>
            </a:custGeom>
            <a:solidFill>
              <a:srgbClr val="000000"/>
            </a:solidFill>
          </p:spPr>
        </p:sp>
        <p:sp>
          <p:nvSpPr>
            <p:cNvPr name="TextBox 74" id="74"/>
            <p:cNvSpPr txBox="true"/>
            <p:nvPr/>
          </p:nvSpPr>
          <p:spPr>
            <a:xfrm>
              <a:off x="0" y="-9525"/>
              <a:ext cx="341451" cy="193783"/>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Accessories</a:t>
              </a:r>
            </a:p>
          </p:txBody>
        </p:sp>
      </p:gr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883278" y="499005"/>
            <a:ext cx="3404202" cy="1059390"/>
            <a:chOff x="0" y="0"/>
            <a:chExt cx="1076351" cy="334961"/>
          </a:xfrm>
        </p:grpSpPr>
        <p:sp>
          <p:nvSpPr>
            <p:cNvPr name="Freeform 4" id="4"/>
            <p:cNvSpPr/>
            <p:nvPr/>
          </p:nvSpPr>
          <p:spPr>
            <a:xfrm flipH="false" flipV="false" rot="0">
              <a:off x="0" y="0"/>
              <a:ext cx="1076351" cy="334961"/>
            </a:xfrm>
            <a:custGeom>
              <a:avLst/>
              <a:gdLst/>
              <a:ahLst/>
              <a:cxnLst/>
              <a:rect r="r" b="b" t="t" l="l"/>
              <a:pathLst>
                <a:path h="334961" w="1076351">
                  <a:moveTo>
                    <a:pt x="996933" y="0"/>
                  </a:moveTo>
                  <a:lnTo>
                    <a:pt x="79418" y="0"/>
                  </a:lnTo>
                  <a:cubicBezTo>
                    <a:pt x="79418" y="43699"/>
                    <a:pt x="44079" y="79418"/>
                    <a:pt x="0" y="79418"/>
                  </a:cubicBezTo>
                  <a:lnTo>
                    <a:pt x="0" y="255543"/>
                  </a:lnTo>
                  <a:cubicBezTo>
                    <a:pt x="43699" y="255543"/>
                    <a:pt x="79418" y="290882"/>
                    <a:pt x="79418" y="334961"/>
                  </a:cubicBezTo>
                  <a:lnTo>
                    <a:pt x="996933" y="334961"/>
                  </a:lnTo>
                  <a:cubicBezTo>
                    <a:pt x="996933" y="291262"/>
                    <a:pt x="1032272" y="255543"/>
                    <a:pt x="1076351" y="255543"/>
                  </a:cubicBezTo>
                  <a:lnTo>
                    <a:pt x="1076351" y="79418"/>
                  </a:lnTo>
                  <a:cubicBezTo>
                    <a:pt x="1032652" y="79418"/>
                    <a:pt x="996933" y="44079"/>
                    <a:pt x="996933" y="0"/>
                  </a:cubicBezTo>
                  <a:close/>
                </a:path>
              </a:pathLst>
            </a:custGeom>
            <a:solidFill>
              <a:srgbClr val="231F20"/>
            </a:solidFill>
          </p:spPr>
        </p:sp>
        <p:sp>
          <p:nvSpPr>
            <p:cNvPr name="TextBox 5" id="5"/>
            <p:cNvSpPr txBox="true"/>
            <p:nvPr/>
          </p:nvSpPr>
          <p:spPr>
            <a:xfrm>
              <a:off x="38100" y="19050"/>
              <a:ext cx="1000151" cy="277811"/>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60925" y="8917021"/>
            <a:ext cx="1264137" cy="1264137"/>
          </a:xfrm>
          <a:custGeom>
            <a:avLst/>
            <a:gdLst/>
            <a:ahLst/>
            <a:cxnLst/>
            <a:rect r="r" b="b" t="t" l="l"/>
            <a:pathLst>
              <a:path h="1264137" w="1264137">
                <a:moveTo>
                  <a:pt x="0" y="0"/>
                </a:moveTo>
                <a:lnTo>
                  <a:pt x="1264137" y="0"/>
                </a:lnTo>
                <a:lnTo>
                  <a:pt x="1264137" y="1264137"/>
                </a:lnTo>
                <a:lnTo>
                  <a:pt x="0" y="12641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106910" y="838517"/>
            <a:ext cx="3180569" cy="361315"/>
          </a:xfrm>
          <a:prstGeom prst="rect">
            <a:avLst/>
          </a:prstGeom>
        </p:spPr>
        <p:txBody>
          <a:bodyPr anchor="t" rtlCol="false" tIns="0" lIns="0" bIns="0" rIns="0">
            <a:spAutoFit/>
          </a:bodyPr>
          <a:lstStyle/>
          <a:p>
            <a:pPr algn="ctr">
              <a:lnSpc>
                <a:spcPts val="2989"/>
              </a:lnSpc>
              <a:spcBef>
                <a:spcPct val="0"/>
              </a:spcBef>
            </a:pPr>
            <a:r>
              <a:rPr lang="en-US" sz="2299">
                <a:solidFill>
                  <a:srgbClr val="FFFFFF"/>
                </a:solidFill>
                <a:latin typeface="Open Sauce"/>
                <a:ea typeface="Open Sauce"/>
                <a:cs typeface="Open Sauce"/>
                <a:sym typeface="Open Sauce"/>
              </a:rPr>
              <a:t>Branches Locations</a:t>
            </a:r>
          </a:p>
        </p:txBody>
      </p:sp>
      <p:sp>
        <p:nvSpPr>
          <p:cNvPr name="TextBox 8" id="8"/>
          <p:cNvSpPr txBox="true"/>
          <p:nvPr/>
        </p:nvSpPr>
        <p:spPr>
          <a:xfrm rot="0">
            <a:off x="1584493" y="2188137"/>
            <a:ext cx="5833470" cy="32702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Giza branch: 27th El Sudan St, Agouza, Giza  </a:t>
            </a:r>
          </a:p>
        </p:txBody>
      </p:sp>
      <p:sp>
        <p:nvSpPr>
          <p:cNvPr name="TextBox 9" id="9"/>
          <p:cNvSpPr txBox="true"/>
          <p:nvPr/>
        </p:nvSpPr>
        <p:spPr>
          <a:xfrm rot="0">
            <a:off x="1584493" y="2717832"/>
            <a:ext cx="7206449" cy="32702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Suez branch: 8th Ibrahim Nafie, Al Semad, Attaka, Suez </a:t>
            </a:r>
          </a:p>
        </p:txBody>
      </p:sp>
      <p:sp>
        <p:nvSpPr>
          <p:cNvPr name="TextBox 10" id="10"/>
          <p:cNvSpPr txBox="true"/>
          <p:nvPr/>
        </p:nvSpPr>
        <p:spPr>
          <a:xfrm rot="0">
            <a:off x="1584493" y="5595971"/>
            <a:ext cx="5472191" cy="32702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Dokki </a:t>
            </a:r>
            <a:r>
              <a:rPr lang="en-US" sz="2000">
                <a:solidFill>
                  <a:srgbClr val="000000"/>
                </a:solidFill>
                <a:latin typeface="Open Sauce"/>
                <a:ea typeface="Open Sauce"/>
                <a:cs typeface="Open Sauce"/>
                <a:sym typeface="Open Sauce"/>
              </a:rPr>
              <a:t>: 37th Soliman Gawhar, Dokki, Giza  </a:t>
            </a:r>
          </a:p>
        </p:txBody>
      </p:sp>
      <p:sp>
        <p:nvSpPr>
          <p:cNvPr name="TextBox 11" id="11"/>
          <p:cNvSpPr txBox="true"/>
          <p:nvPr/>
        </p:nvSpPr>
        <p:spPr>
          <a:xfrm rot="0">
            <a:off x="1584493" y="6650071"/>
            <a:ext cx="7240977" cy="32702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Suez district</a:t>
            </a:r>
            <a:r>
              <a:rPr lang="en-US" sz="2000">
                <a:solidFill>
                  <a:srgbClr val="000000"/>
                </a:solidFill>
                <a:latin typeface="Open Sauce"/>
                <a:ea typeface="Open Sauce"/>
                <a:cs typeface="Open Sauce"/>
                <a:sym typeface="Open Sauce"/>
              </a:rPr>
              <a:t>: 14th Salah El Deen St, Suez district, Suez </a:t>
            </a:r>
          </a:p>
        </p:txBody>
      </p:sp>
      <p:sp>
        <p:nvSpPr>
          <p:cNvPr name="TextBox 12" id="12"/>
          <p:cNvSpPr txBox="true"/>
          <p:nvPr/>
        </p:nvSpPr>
        <p:spPr>
          <a:xfrm rot="0">
            <a:off x="1584493" y="6123021"/>
            <a:ext cx="5877234" cy="32702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Arbaeen district:</a:t>
            </a:r>
            <a:r>
              <a:rPr lang="en-US" sz="2000">
                <a:solidFill>
                  <a:srgbClr val="000000"/>
                </a:solidFill>
                <a:latin typeface="Open Sauce"/>
                <a:ea typeface="Open Sauce"/>
                <a:cs typeface="Open Sauce"/>
                <a:sym typeface="Open Sauce"/>
              </a:rPr>
              <a:t> 17 Ataqa St, Arbaeen, Suez </a:t>
            </a:r>
          </a:p>
        </p:txBody>
      </p:sp>
      <p:grpSp>
        <p:nvGrpSpPr>
          <p:cNvPr name="Group 13" id="13"/>
          <p:cNvGrpSpPr/>
          <p:nvPr/>
        </p:nvGrpSpPr>
        <p:grpSpPr>
          <a:xfrm rot="0">
            <a:off x="2995094" y="4024132"/>
            <a:ext cx="3404202" cy="1059390"/>
            <a:chOff x="0" y="0"/>
            <a:chExt cx="1076351" cy="334961"/>
          </a:xfrm>
        </p:grpSpPr>
        <p:sp>
          <p:nvSpPr>
            <p:cNvPr name="Freeform 14" id="14"/>
            <p:cNvSpPr/>
            <p:nvPr/>
          </p:nvSpPr>
          <p:spPr>
            <a:xfrm flipH="false" flipV="false" rot="0">
              <a:off x="0" y="0"/>
              <a:ext cx="1076351" cy="334961"/>
            </a:xfrm>
            <a:custGeom>
              <a:avLst/>
              <a:gdLst/>
              <a:ahLst/>
              <a:cxnLst/>
              <a:rect r="r" b="b" t="t" l="l"/>
              <a:pathLst>
                <a:path h="334961" w="1076351">
                  <a:moveTo>
                    <a:pt x="996933" y="0"/>
                  </a:moveTo>
                  <a:lnTo>
                    <a:pt x="79418" y="0"/>
                  </a:lnTo>
                  <a:cubicBezTo>
                    <a:pt x="79418" y="43699"/>
                    <a:pt x="44079" y="79418"/>
                    <a:pt x="0" y="79418"/>
                  </a:cubicBezTo>
                  <a:lnTo>
                    <a:pt x="0" y="255543"/>
                  </a:lnTo>
                  <a:cubicBezTo>
                    <a:pt x="43699" y="255543"/>
                    <a:pt x="79418" y="290882"/>
                    <a:pt x="79418" y="334961"/>
                  </a:cubicBezTo>
                  <a:lnTo>
                    <a:pt x="996933" y="334961"/>
                  </a:lnTo>
                  <a:cubicBezTo>
                    <a:pt x="996933" y="291262"/>
                    <a:pt x="1032272" y="255543"/>
                    <a:pt x="1076351" y="255543"/>
                  </a:cubicBezTo>
                  <a:lnTo>
                    <a:pt x="1076351" y="79418"/>
                  </a:lnTo>
                  <a:cubicBezTo>
                    <a:pt x="1032652" y="79418"/>
                    <a:pt x="996933" y="44079"/>
                    <a:pt x="996933" y="0"/>
                  </a:cubicBezTo>
                  <a:close/>
                </a:path>
              </a:pathLst>
            </a:custGeom>
            <a:solidFill>
              <a:srgbClr val="231F20"/>
            </a:solidFill>
          </p:spPr>
        </p:sp>
        <p:sp>
          <p:nvSpPr>
            <p:cNvPr name="TextBox 15" id="15"/>
            <p:cNvSpPr txBox="true"/>
            <p:nvPr/>
          </p:nvSpPr>
          <p:spPr>
            <a:xfrm>
              <a:off x="38100" y="19050"/>
              <a:ext cx="1000151" cy="277811"/>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3106910" y="4177907"/>
            <a:ext cx="3180569" cy="732790"/>
          </a:xfrm>
          <a:prstGeom prst="rect">
            <a:avLst/>
          </a:prstGeom>
        </p:spPr>
        <p:txBody>
          <a:bodyPr anchor="t" rtlCol="false" tIns="0" lIns="0" bIns="0" rIns="0">
            <a:spAutoFit/>
          </a:bodyPr>
          <a:lstStyle/>
          <a:p>
            <a:pPr algn="ctr">
              <a:lnSpc>
                <a:spcPts val="2989"/>
              </a:lnSpc>
              <a:spcBef>
                <a:spcPct val="0"/>
              </a:spcBef>
            </a:pPr>
            <a:r>
              <a:rPr lang="en-US" sz="2299">
                <a:solidFill>
                  <a:srgbClr val="FFFFFF"/>
                </a:solidFill>
                <a:latin typeface="Open Sauce"/>
                <a:ea typeface="Open Sauce"/>
                <a:cs typeface="Open Sauce"/>
                <a:sym typeface="Open Sauce"/>
              </a:rPr>
              <a:t>Storage management units Locations</a:t>
            </a:r>
          </a:p>
        </p:txBody>
      </p:sp>
      <p:grpSp>
        <p:nvGrpSpPr>
          <p:cNvPr name="Group 17" id="17"/>
          <p:cNvGrpSpPr/>
          <p:nvPr/>
        </p:nvGrpSpPr>
        <p:grpSpPr>
          <a:xfrm rot="0">
            <a:off x="12081355" y="500097"/>
            <a:ext cx="3404202" cy="1059390"/>
            <a:chOff x="0" y="0"/>
            <a:chExt cx="1076351" cy="334961"/>
          </a:xfrm>
        </p:grpSpPr>
        <p:sp>
          <p:nvSpPr>
            <p:cNvPr name="Freeform 18" id="18"/>
            <p:cNvSpPr/>
            <p:nvPr/>
          </p:nvSpPr>
          <p:spPr>
            <a:xfrm flipH="false" flipV="false" rot="0">
              <a:off x="0" y="0"/>
              <a:ext cx="1076351" cy="334961"/>
            </a:xfrm>
            <a:custGeom>
              <a:avLst/>
              <a:gdLst/>
              <a:ahLst/>
              <a:cxnLst/>
              <a:rect r="r" b="b" t="t" l="l"/>
              <a:pathLst>
                <a:path h="334961" w="1076351">
                  <a:moveTo>
                    <a:pt x="996933" y="0"/>
                  </a:moveTo>
                  <a:lnTo>
                    <a:pt x="79418" y="0"/>
                  </a:lnTo>
                  <a:cubicBezTo>
                    <a:pt x="79418" y="43699"/>
                    <a:pt x="44079" y="79418"/>
                    <a:pt x="0" y="79418"/>
                  </a:cubicBezTo>
                  <a:lnTo>
                    <a:pt x="0" y="255543"/>
                  </a:lnTo>
                  <a:cubicBezTo>
                    <a:pt x="43699" y="255543"/>
                    <a:pt x="79418" y="290882"/>
                    <a:pt x="79418" y="334961"/>
                  </a:cubicBezTo>
                  <a:lnTo>
                    <a:pt x="996933" y="334961"/>
                  </a:lnTo>
                  <a:cubicBezTo>
                    <a:pt x="996933" y="291262"/>
                    <a:pt x="1032272" y="255543"/>
                    <a:pt x="1076351" y="255543"/>
                  </a:cubicBezTo>
                  <a:lnTo>
                    <a:pt x="1076351" y="79418"/>
                  </a:lnTo>
                  <a:cubicBezTo>
                    <a:pt x="1032652" y="79418"/>
                    <a:pt x="996933" y="44079"/>
                    <a:pt x="996933" y="0"/>
                  </a:cubicBezTo>
                  <a:close/>
                </a:path>
              </a:pathLst>
            </a:custGeom>
            <a:solidFill>
              <a:srgbClr val="231F20"/>
            </a:solidFill>
          </p:spPr>
        </p:sp>
        <p:sp>
          <p:nvSpPr>
            <p:cNvPr name="TextBox 19" id="19"/>
            <p:cNvSpPr txBox="true"/>
            <p:nvPr/>
          </p:nvSpPr>
          <p:spPr>
            <a:xfrm>
              <a:off x="38100" y="19050"/>
              <a:ext cx="1000151" cy="277811"/>
            </a:xfrm>
            <a:prstGeom prst="rect">
              <a:avLst/>
            </a:prstGeom>
          </p:spPr>
          <p:txBody>
            <a:bodyPr anchor="ctr" rtlCol="false" tIns="50800" lIns="50800" bIns="50800" rIns="50800"/>
            <a:lstStyle/>
            <a:p>
              <a:pPr algn="ctr">
                <a:lnSpc>
                  <a:spcPts val="2859"/>
                </a:lnSpc>
              </a:pPr>
            </a:p>
          </p:txBody>
        </p:sp>
      </p:grpSp>
      <p:sp>
        <p:nvSpPr>
          <p:cNvPr name="TextBox 20" id="20"/>
          <p:cNvSpPr txBox="true"/>
          <p:nvPr/>
        </p:nvSpPr>
        <p:spPr>
          <a:xfrm rot="0">
            <a:off x="12193171" y="652780"/>
            <a:ext cx="3180569" cy="732790"/>
          </a:xfrm>
          <a:prstGeom prst="rect">
            <a:avLst/>
          </a:prstGeom>
        </p:spPr>
        <p:txBody>
          <a:bodyPr anchor="t" rtlCol="false" tIns="0" lIns="0" bIns="0" rIns="0">
            <a:spAutoFit/>
          </a:bodyPr>
          <a:lstStyle/>
          <a:p>
            <a:pPr algn="ctr">
              <a:lnSpc>
                <a:spcPts val="2989"/>
              </a:lnSpc>
              <a:spcBef>
                <a:spcPct val="0"/>
              </a:spcBef>
            </a:pPr>
            <a:r>
              <a:rPr lang="en-US" sz="2299">
                <a:solidFill>
                  <a:srgbClr val="FFFFFF"/>
                </a:solidFill>
                <a:latin typeface="Open Sauce"/>
                <a:ea typeface="Open Sauce"/>
                <a:cs typeface="Open Sauce"/>
                <a:sym typeface="Open Sauce"/>
              </a:rPr>
              <a:t>Warehouses Locations</a:t>
            </a:r>
          </a:p>
        </p:txBody>
      </p:sp>
      <p:sp>
        <p:nvSpPr>
          <p:cNvPr name="TextBox 21" id="21"/>
          <p:cNvSpPr txBox="true"/>
          <p:nvPr/>
        </p:nvSpPr>
        <p:spPr>
          <a:xfrm rot="0">
            <a:off x="10844838" y="2026212"/>
            <a:ext cx="5472191" cy="65087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Dokki’s spare parts and finished goods </a:t>
            </a:r>
            <a:r>
              <a:rPr lang="en-US" sz="2000">
                <a:solidFill>
                  <a:srgbClr val="000000"/>
                </a:solidFill>
                <a:latin typeface="Open Sauce"/>
                <a:ea typeface="Open Sauce"/>
                <a:cs typeface="Open Sauce"/>
                <a:sym typeface="Open Sauce"/>
              </a:rPr>
              <a:t>: 37th Soliman Gawhar, Dokki, Giza  </a:t>
            </a:r>
          </a:p>
        </p:txBody>
      </p:sp>
      <p:sp>
        <p:nvSpPr>
          <p:cNvPr name="TextBox 22" id="22"/>
          <p:cNvSpPr txBox="true"/>
          <p:nvPr/>
        </p:nvSpPr>
        <p:spPr>
          <a:xfrm rot="0">
            <a:off x="10844838" y="4041277"/>
            <a:ext cx="7240977" cy="65087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Suez district’s receiving area, spare parts and finished goods</a:t>
            </a:r>
            <a:r>
              <a:rPr lang="en-US" sz="2000">
                <a:solidFill>
                  <a:srgbClr val="000000"/>
                </a:solidFill>
                <a:latin typeface="Open Sauce"/>
                <a:ea typeface="Open Sauce"/>
                <a:cs typeface="Open Sauce"/>
                <a:sym typeface="Open Sauce"/>
              </a:rPr>
              <a:t>: 14th Salah El Deen St, Suez district, Suez </a:t>
            </a:r>
          </a:p>
        </p:txBody>
      </p:sp>
      <p:sp>
        <p:nvSpPr>
          <p:cNvPr name="TextBox 23" id="23"/>
          <p:cNvSpPr txBox="true"/>
          <p:nvPr/>
        </p:nvSpPr>
        <p:spPr>
          <a:xfrm rot="0">
            <a:off x="10844838" y="3016282"/>
            <a:ext cx="5877234" cy="65087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Arbaeen district’s spare parts and finished goods:</a:t>
            </a:r>
            <a:r>
              <a:rPr lang="en-US" sz="2000">
                <a:solidFill>
                  <a:srgbClr val="000000"/>
                </a:solidFill>
                <a:latin typeface="Open Sauce"/>
                <a:ea typeface="Open Sauce"/>
                <a:cs typeface="Open Sauce"/>
                <a:sym typeface="Open Sauce"/>
              </a:rPr>
              <a:t> 17 Ataqa St, Arbaeen, Suez </a:t>
            </a:r>
          </a:p>
        </p:txBody>
      </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780451" y="1028700"/>
            <a:ext cx="2727098" cy="2541334"/>
          </a:xfrm>
          <a:custGeom>
            <a:avLst/>
            <a:gdLst/>
            <a:ahLst/>
            <a:cxnLst/>
            <a:rect r="r" b="b" t="t" l="l"/>
            <a:pathLst>
              <a:path h="2541334" w="2727098">
                <a:moveTo>
                  <a:pt x="0" y="0"/>
                </a:moveTo>
                <a:lnTo>
                  <a:pt x="2727098" y="0"/>
                </a:lnTo>
                <a:lnTo>
                  <a:pt x="2727098" y="2541334"/>
                </a:lnTo>
                <a:lnTo>
                  <a:pt x="0" y="25413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780451" y="1757712"/>
            <a:ext cx="2727098" cy="1045210"/>
          </a:xfrm>
          <a:prstGeom prst="rect">
            <a:avLst/>
          </a:prstGeom>
        </p:spPr>
        <p:txBody>
          <a:bodyPr anchor="t" rtlCol="false" tIns="0" lIns="0" bIns="0" rIns="0">
            <a:spAutoFit/>
          </a:bodyPr>
          <a:lstStyle/>
          <a:p>
            <a:pPr algn="ctr">
              <a:lnSpc>
                <a:spcPts val="4159"/>
              </a:lnSpc>
              <a:spcBef>
                <a:spcPct val="0"/>
              </a:spcBef>
            </a:pPr>
            <a:r>
              <a:rPr lang="en-US" sz="3199">
                <a:solidFill>
                  <a:srgbClr val="FFFFFF"/>
                </a:solidFill>
                <a:latin typeface="Open Sauce"/>
                <a:ea typeface="Open Sauce"/>
                <a:cs typeface="Open Sauce"/>
                <a:sym typeface="Open Sauce"/>
              </a:rPr>
              <a:t>Operations Overview</a:t>
            </a:r>
          </a:p>
        </p:txBody>
      </p:sp>
      <p:sp>
        <p:nvSpPr>
          <p:cNvPr name="Freeform 4" id="4"/>
          <p:cNvSpPr/>
          <p:nvPr/>
        </p:nvSpPr>
        <p:spPr>
          <a:xfrm flipH="false" flipV="false" rot="0">
            <a:off x="1351299" y="6260776"/>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054335" y="6316688"/>
            <a:ext cx="7682005"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1 Central Item Database for both branches’ item codes.</a:t>
            </a:r>
          </a:p>
        </p:txBody>
      </p:sp>
      <p:grpSp>
        <p:nvGrpSpPr>
          <p:cNvPr name="Group 6" id="6"/>
          <p:cNvGrpSpPr/>
          <p:nvPr/>
        </p:nvGrpSpPr>
        <p:grpSpPr>
          <a:xfrm rot="0">
            <a:off x="-4036681" y="-3993327"/>
            <a:ext cx="8073362" cy="807336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450178" y="4539008"/>
            <a:ext cx="1289298"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Inventory:</a:t>
            </a:r>
          </a:p>
        </p:txBody>
      </p:sp>
      <p:sp>
        <p:nvSpPr>
          <p:cNvPr name="Freeform 10" id="10"/>
          <p:cNvSpPr/>
          <p:nvPr/>
        </p:nvSpPr>
        <p:spPr>
          <a:xfrm flipH="false" flipV="false" rot="0">
            <a:off x="1351299" y="8181144"/>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51299" y="7220960"/>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054335" y="7276872"/>
            <a:ext cx="1003545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We use “Standard” costing method in all of our stock management units.</a:t>
            </a:r>
          </a:p>
        </p:txBody>
      </p:sp>
      <p:sp>
        <p:nvSpPr>
          <p:cNvPr name="TextBox 13" id="13"/>
          <p:cNvSpPr txBox="true"/>
          <p:nvPr/>
        </p:nvSpPr>
        <p:spPr>
          <a:xfrm rot="0">
            <a:off x="2054335" y="8239532"/>
            <a:ext cx="11189016"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The R.A Warehouse in Suez SMU is responsible for receiving the imported items.</a:t>
            </a:r>
          </a:p>
        </p:txBody>
      </p:sp>
      <p:sp>
        <p:nvSpPr>
          <p:cNvPr name="Freeform 14" id="14"/>
          <p:cNvSpPr/>
          <p:nvPr/>
        </p:nvSpPr>
        <p:spPr>
          <a:xfrm flipH="false" flipV="false" rot="0">
            <a:off x="1351299" y="9141328"/>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054335" y="9272202"/>
            <a:ext cx="13670392"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The R.A Warehouse in Suez SMU is responsible for supplying the rest of the warehouses and retails.</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931467" y="8536902"/>
            <a:ext cx="8642775"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There are 2 main retails from which the customer can buy from.</a:t>
            </a:r>
          </a:p>
        </p:txBody>
      </p:sp>
      <p:sp>
        <p:nvSpPr>
          <p:cNvPr name="TextBox 3" id="3"/>
          <p:cNvSpPr txBox="true"/>
          <p:nvPr/>
        </p:nvSpPr>
        <p:spPr>
          <a:xfrm rot="0">
            <a:off x="1931467" y="7443368"/>
            <a:ext cx="14111774" cy="71501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Customers must return previously purchased items to the original retail location at which the transaction was made.</a:t>
            </a:r>
          </a:p>
        </p:txBody>
      </p:sp>
      <p:sp>
        <p:nvSpPr>
          <p:cNvPr name="TextBox 4" id="4"/>
          <p:cNvSpPr txBox="true"/>
          <p:nvPr/>
        </p:nvSpPr>
        <p:spPr>
          <a:xfrm rot="0">
            <a:off x="1931467" y="1848481"/>
            <a:ext cx="1472511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Our business follows a 'buy-to-sell' approach.</a:t>
            </a:r>
          </a:p>
        </p:txBody>
      </p:sp>
      <p:sp>
        <p:nvSpPr>
          <p:cNvPr name="Freeform 5" id="5"/>
          <p:cNvSpPr/>
          <p:nvPr/>
        </p:nvSpPr>
        <p:spPr>
          <a:xfrm flipH="false" flipV="false" rot="0">
            <a:off x="1332249" y="1792569"/>
            <a:ext cx="388177" cy="483934"/>
          </a:xfrm>
          <a:custGeom>
            <a:avLst/>
            <a:gdLst/>
            <a:ahLst/>
            <a:cxnLst/>
            <a:rect r="r" b="b" t="t" l="l"/>
            <a:pathLst>
              <a:path h="483934" w="388177">
                <a:moveTo>
                  <a:pt x="0" y="0"/>
                </a:moveTo>
                <a:lnTo>
                  <a:pt x="388177" y="0"/>
                </a:lnTo>
                <a:lnTo>
                  <a:pt x="388177" y="483935"/>
                </a:lnTo>
                <a:lnTo>
                  <a:pt x="0" y="483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931467" y="6711784"/>
            <a:ext cx="3646488"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We operate a B2C model</a:t>
            </a:r>
          </a:p>
        </p:txBody>
      </p:sp>
      <p:sp>
        <p:nvSpPr>
          <p:cNvPr name="TextBox 7" id="7"/>
          <p:cNvSpPr txBox="true"/>
          <p:nvPr/>
        </p:nvSpPr>
        <p:spPr>
          <a:xfrm rot="0">
            <a:off x="823216" y="1009650"/>
            <a:ext cx="1794421"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Procurement:</a:t>
            </a:r>
          </a:p>
        </p:txBody>
      </p:sp>
      <p:sp>
        <p:nvSpPr>
          <p:cNvPr name="TextBox 8" id="8"/>
          <p:cNvSpPr txBox="true"/>
          <p:nvPr/>
        </p:nvSpPr>
        <p:spPr>
          <a:xfrm rot="0">
            <a:off x="1931467" y="2519074"/>
            <a:ext cx="15327833" cy="71501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Our procurement process follows a centralized model, with the Suez branch serving as the main hub responsible for managing procurement activities across the organization.</a:t>
            </a:r>
          </a:p>
        </p:txBody>
      </p:sp>
      <p:sp>
        <p:nvSpPr>
          <p:cNvPr name="TextBox 9" id="9"/>
          <p:cNvSpPr txBox="true"/>
          <p:nvPr/>
        </p:nvSpPr>
        <p:spPr>
          <a:xfrm rot="0">
            <a:off x="1931467" y="3673600"/>
            <a:ext cx="6986639"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Our business supply mainly depends on Importing.</a:t>
            </a:r>
          </a:p>
        </p:txBody>
      </p:sp>
      <p:sp>
        <p:nvSpPr>
          <p:cNvPr name="TextBox 10" id="10"/>
          <p:cNvSpPr txBox="true"/>
          <p:nvPr/>
        </p:nvSpPr>
        <p:spPr>
          <a:xfrm rot="0">
            <a:off x="1186673" y="5561551"/>
            <a:ext cx="807095"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Sales:</a:t>
            </a:r>
          </a:p>
        </p:txBody>
      </p:sp>
      <p:sp>
        <p:nvSpPr>
          <p:cNvPr name="Freeform 11" id="11"/>
          <p:cNvSpPr/>
          <p:nvPr/>
        </p:nvSpPr>
        <p:spPr>
          <a:xfrm flipH="false" flipV="false" rot="0">
            <a:off x="1332249" y="2705129"/>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332249" y="3617688"/>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2249" y="6655872"/>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332249" y="7568431"/>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32249" y="8480990"/>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6712880" y="1028700"/>
            <a:ext cx="4862239" cy="1265267"/>
          </a:xfrm>
          <a:custGeom>
            <a:avLst/>
            <a:gdLst/>
            <a:ahLst/>
            <a:cxnLst/>
            <a:rect r="r" b="b" t="t" l="l"/>
            <a:pathLst>
              <a:path h="1265267" w="4862239">
                <a:moveTo>
                  <a:pt x="0" y="0"/>
                </a:moveTo>
                <a:lnTo>
                  <a:pt x="4862240" y="0"/>
                </a:lnTo>
                <a:lnTo>
                  <a:pt x="4862240" y="1265267"/>
                </a:lnTo>
                <a:lnTo>
                  <a:pt x="0" y="1265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43171" y="3125118"/>
            <a:ext cx="2018382" cy="1009191"/>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5" id="5"/>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Company</a:t>
              </a:r>
            </a:p>
          </p:txBody>
        </p:sp>
      </p:grpSp>
      <p:grpSp>
        <p:nvGrpSpPr>
          <p:cNvPr name="Group 6" id="6"/>
          <p:cNvGrpSpPr/>
          <p:nvPr/>
        </p:nvGrpSpPr>
        <p:grpSpPr>
          <a:xfrm rot="0">
            <a:off x="1743171" y="4638904"/>
            <a:ext cx="2018382" cy="1009191"/>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8" id="8"/>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Department</a:t>
              </a:r>
            </a:p>
          </p:txBody>
        </p:sp>
      </p:grpSp>
      <p:grpSp>
        <p:nvGrpSpPr>
          <p:cNvPr name="Group 9" id="9"/>
          <p:cNvGrpSpPr/>
          <p:nvPr/>
        </p:nvGrpSpPr>
        <p:grpSpPr>
          <a:xfrm rot="0">
            <a:off x="1743171" y="6152921"/>
            <a:ext cx="2018382" cy="1009191"/>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11" id="11"/>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Account</a:t>
              </a:r>
            </a:p>
          </p:txBody>
        </p:sp>
      </p:grpSp>
      <p:grpSp>
        <p:nvGrpSpPr>
          <p:cNvPr name="Group 12" id="12"/>
          <p:cNvGrpSpPr/>
          <p:nvPr/>
        </p:nvGrpSpPr>
        <p:grpSpPr>
          <a:xfrm rot="0">
            <a:off x="1743171" y="7666937"/>
            <a:ext cx="2018382" cy="1009191"/>
            <a:chOff x="0" y="0"/>
            <a:chExt cx="812800" cy="406400"/>
          </a:xfrm>
        </p:grpSpPr>
        <p:sp>
          <p:nvSpPr>
            <p:cNvPr name="Freeform 13" id="13"/>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14" id="14"/>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For the future</a:t>
              </a:r>
            </a:p>
          </p:txBody>
        </p:sp>
      </p:grpSp>
      <p:grpSp>
        <p:nvGrpSpPr>
          <p:cNvPr name="Group 15" id="15"/>
          <p:cNvGrpSpPr/>
          <p:nvPr/>
        </p:nvGrpSpPr>
        <p:grpSpPr>
          <a:xfrm rot="0">
            <a:off x="4470094" y="3125118"/>
            <a:ext cx="986038" cy="1009191"/>
            <a:chOff x="0" y="0"/>
            <a:chExt cx="259697" cy="265795"/>
          </a:xfrm>
        </p:grpSpPr>
        <p:sp>
          <p:nvSpPr>
            <p:cNvPr name="Freeform 16" id="16"/>
            <p:cNvSpPr/>
            <p:nvPr/>
          </p:nvSpPr>
          <p:spPr>
            <a:xfrm flipH="false" flipV="false" rot="0">
              <a:off x="0" y="0"/>
              <a:ext cx="259697" cy="265795"/>
            </a:xfrm>
            <a:custGeom>
              <a:avLst/>
              <a:gdLst/>
              <a:ahLst/>
              <a:cxnLst/>
              <a:rect r="r" b="b" t="t" l="l"/>
              <a:pathLst>
                <a:path h="265795" w="259697">
                  <a:moveTo>
                    <a:pt x="129849" y="0"/>
                  </a:moveTo>
                  <a:lnTo>
                    <a:pt x="129849" y="0"/>
                  </a:lnTo>
                  <a:cubicBezTo>
                    <a:pt x="164287" y="0"/>
                    <a:pt x="197314" y="13680"/>
                    <a:pt x="221666" y="38032"/>
                  </a:cubicBezTo>
                  <a:cubicBezTo>
                    <a:pt x="246017" y="62383"/>
                    <a:pt x="259697" y="95411"/>
                    <a:pt x="259697" y="129849"/>
                  </a:cubicBezTo>
                  <a:lnTo>
                    <a:pt x="259697" y="135947"/>
                  </a:lnTo>
                  <a:cubicBezTo>
                    <a:pt x="259697" y="207660"/>
                    <a:pt x="201562" y="265795"/>
                    <a:pt x="129849" y="265795"/>
                  </a:cubicBezTo>
                  <a:lnTo>
                    <a:pt x="129849" y="265795"/>
                  </a:lnTo>
                  <a:cubicBezTo>
                    <a:pt x="95411" y="265795"/>
                    <a:pt x="62383" y="252115"/>
                    <a:pt x="38032" y="227763"/>
                  </a:cubicBezTo>
                  <a:cubicBezTo>
                    <a:pt x="13680" y="203412"/>
                    <a:pt x="0" y="170385"/>
                    <a:pt x="0" y="135947"/>
                  </a:cubicBezTo>
                  <a:lnTo>
                    <a:pt x="0" y="129849"/>
                  </a:lnTo>
                  <a:cubicBezTo>
                    <a:pt x="0" y="58135"/>
                    <a:pt x="58135" y="0"/>
                    <a:pt x="129849" y="0"/>
                  </a:cubicBezTo>
                  <a:close/>
                </a:path>
              </a:pathLst>
            </a:custGeom>
            <a:solidFill>
              <a:srgbClr val="000000"/>
            </a:solidFill>
          </p:spPr>
        </p:sp>
        <p:sp>
          <p:nvSpPr>
            <p:cNvPr name="TextBox 17" id="17"/>
            <p:cNvSpPr txBox="true"/>
            <p:nvPr/>
          </p:nvSpPr>
          <p:spPr>
            <a:xfrm>
              <a:off x="0" y="-19050"/>
              <a:ext cx="259697" cy="284845"/>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01</a:t>
              </a:r>
            </a:p>
          </p:txBody>
        </p:sp>
      </p:grpSp>
      <p:grpSp>
        <p:nvGrpSpPr>
          <p:cNvPr name="Group 18" id="18"/>
          <p:cNvGrpSpPr/>
          <p:nvPr/>
        </p:nvGrpSpPr>
        <p:grpSpPr>
          <a:xfrm rot="0">
            <a:off x="4470094" y="4638904"/>
            <a:ext cx="986038" cy="1009191"/>
            <a:chOff x="0" y="0"/>
            <a:chExt cx="259697" cy="265795"/>
          </a:xfrm>
        </p:grpSpPr>
        <p:sp>
          <p:nvSpPr>
            <p:cNvPr name="Freeform 19" id="19"/>
            <p:cNvSpPr/>
            <p:nvPr/>
          </p:nvSpPr>
          <p:spPr>
            <a:xfrm flipH="false" flipV="false" rot="0">
              <a:off x="0" y="0"/>
              <a:ext cx="259697" cy="265795"/>
            </a:xfrm>
            <a:custGeom>
              <a:avLst/>
              <a:gdLst/>
              <a:ahLst/>
              <a:cxnLst/>
              <a:rect r="r" b="b" t="t" l="l"/>
              <a:pathLst>
                <a:path h="265795" w="259697">
                  <a:moveTo>
                    <a:pt x="129849" y="0"/>
                  </a:moveTo>
                  <a:lnTo>
                    <a:pt x="129849" y="0"/>
                  </a:lnTo>
                  <a:cubicBezTo>
                    <a:pt x="164287" y="0"/>
                    <a:pt x="197314" y="13680"/>
                    <a:pt x="221666" y="38032"/>
                  </a:cubicBezTo>
                  <a:cubicBezTo>
                    <a:pt x="246017" y="62383"/>
                    <a:pt x="259697" y="95411"/>
                    <a:pt x="259697" y="129849"/>
                  </a:cubicBezTo>
                  <a:lnTo>
                    <a:pt x="259697" y="135947"/>
                  </a:lnTo>
                  <a:cubicBezTo>
                    <a:pt x="259697" y="207660"/>
                    <a:pt x="201562" y="265795"/>
                    <a:pt x="129849" y="265795"/>
                  </a:cubicBezTo>
                  <a:lnTo>
                    <a:pt x="129849" y="265795"/>
                  </a:lnTo>
                  <a:cubicBezTo>
                    <a:pt x="95411" y="265795"/>
                    <a:pt x="62383" y="252115"/>
                    <a:pt x="38032" y="227763"/>
                  </a:cubicBezTo>
                  <a:cubicBezTo>
                    <a:pt x="13680" y="203412"/>
                    <a:pt x="0" y="170385"/>
                    <a:pt x="0" y="135947"/>
                  </a:cubicBezTo>
                  <a:lnTo>
                    <a:pt x="0" y="129849"/>
                  </a:lnTo>
                  <a:cubicBezTo>
                    <a:pt x="0" y="58135"/>
                    <a:pt x="58135" y="0"/>
                    <a:pt x="129849" y="0"/>
                  </a:cubicBezTo>
                  <a:close/>
                </a:path>
              </a:pathLst>
            </a:custGeom>
            <a:solidFill>
              <a:srgbClr val="000000"/>
            </a:solidFill>
          </p:spPr>
        </p:sp>
        <p:sp>
          <p:nvSpPr>
            <p:cNvPr name="TextBox 20" id="20"/>
            <p:cNvSpPr txBox="true"/>
            <p:nvPr/>
          </p:nvSpPr>
          <p:spPr>
            <a:xfrm>
              <a:off x="0" y="-19050"/>
              <a:ext cx="259697" cy="284845"/>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490</a:t>
              </a:r>
            </a:p>
          </p:txBody>
        </p:sp>
      </p:grpSp>
      <p:grpSp>
        <p:nvGrpSpPr>
          <p:cNvPr name="Group 21" id="21"/>
          <p:cNvGrpSpPr/>
          <p:nvPr/>
        </p:nvGrpSpPr>
        <p:grpSpPr>
          <a:xfrm rot="0">
            <a:off x="4470094" y="6152691"/>
            <a:ext cx="986038" cy="1009191"/>
            <a:chOff x="0" y="0"/>
            <a:chExt cx="259697" cy="265795"/>
          </a:xfrm>
        </p:grpSpPr>
        <p:sp>
          <p:nvSpPr>
            <p:cNvPr name="Freeform 22" id="22"/>
            <p:cNvSpPr/>
            <p:nvPr/>
          </p:nvSpPr>
          <p:spPr>
            <a:xfrm flipH="false" flipV="false" rot="0">
              <a:off x="0" y="0"/>
              <a:ext cx="259697" cy="265795"/>
            </a:xfrm>
            <a:custGeom>
              <a:avLst/>
              <a:gdLst/>
              <a:ahLst/>
              <a:cxnLst/>
              <a:rect r="r" b="b" t="t" l="l"/>
              <a:pathLst>
                <a:path h="265795" w="259697">
                  <a:moveTo>
                    <a:pt x="129849" y="0"/>
                  </a:moveTo>
                  <a:lnTo>
                    <a:pt x="129849" y="0"/>
                  </a:lnTo>
                  <a:cubicBezTo>
                    <a:pt x="164287" y="0"/>
                    <a:pt x="197314" y="13680"/>
                    <a:pt x="221666" y="38032"/>
                  </a:cubicBezTo>
                  <a:cubicBezTo>
                    <a:pt x="246017" y="62383"/>
                    <a:pt x="259697" y="95411"/>
                    <a:pt x="259697" y="129849"/>
                  </a:cubicBezTo>
                  <a:lnTo>
                    <a:pt x="259697" y="135947"/>
                  </a:lnTo>
                  <a:cubicBezTo>
                    <a:pt x="259697" y="207660"/>
                    <a:pt x="201562" y="265795"/>
                    <a:pt x="129849" y="265795"/>
                  </a:cubicBezTo>
                  <a:lnTo>
                    <a:pt x="129849" y="265795"/>
                  </a:lnTo>
                  <a:cubicBezTo>
                    <a:pt x="95411" y="265795"/>
                    <a:pt x="62383" y="252115"/>
                    <a:pt x="38032" y="227763"/>
                  </a:cubicBezTo>
                  <a:cubicBezTo>
                    <a:pt x="13680" y="203412"/>
                    <a:pt x="0" y="170385"/>
                    <a:pt x="0" y="135947"/>
                  </a:cubicBezTo>
                  <a:lnTo>
                    <a:pt x="0" y="129849"/>
                  </a:lnTo>
                  <a:cubicBezTo>
                    <a:pt x="0" y="58135"/>
                    <a:pt x="58135" y="0"/>
                    <a:pt x="129849" y="0"/>
                  </a:cubicBezTo>
                  <a:close/>
                </a:path>
              </a:pathLst>
            </a:custGeom>
            <a:solidFill>
              <a:srgbClr val="000000"/>
            </a:solidFill>
          </p:spPr>
        </p:sp>
        <p:sp>
          <p:nvSpPr>
            <p:cNvPr name="TextBox 23" id="23"/>
            <p:cNvSpPr txBox="true"/>
            <p:nvPr/>
          </p:nvSpPr>
          <p:spPr>
            <a:xfrm>
              <a:off x="0" y="-19050"/>
              <a:ext cx="259697" cy="284845"/>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1210</a:t>
              </a:r>
            </a:p>
          </p:txBody>
        </p:sp>
      </p:grpSp>
      <p:grpSp>
        <p:nvGrpSpPr>
          <p:cNvPr name="Group 24" id="24"/>
          <p:cNvGrpSpPr/>
          <p:nvPr/>
        </p:nvGrpSpPr>
        <p:grpSpPr>
          <a:xfrm rot="0">
            <a:off x="4470094" y="7666478"/>
            <a:ext cx="986038" cy="1009191"/>
            <a:chOff x="0" y="0"/>
            <a:chExt cx="259697" cy="265795"/>
          </a:xfrm>
        </p:grpSpPr>
        <p:sp>
          <p:nvSpPr>
            <p:cNvPr name="Freeform 25" id="25"/>
            <p:cNvSpPr/>
            <p:nvPr/>
          </p:nvSpPr>
          <p:spPr>
            <a:xfrm flipH="false" flipV="false" rot="0">
              <a:off x="0" y="0"/>
              <a:ext cx="259697" cy="265795"/>
            </a:xfrm>
            <a:custGeom>
              <a:avLst/>
              <a:gdLst/>
              <a:ahLst/>
              <a:cxnLst/>
              <a:rect r="r" b="b" t="t" l="l"/>
              <a:pathLst>
                <a:path h="265795" w="259697">
                  <a:moveTo>
                    <a:pt x="129849" y="0"/>
                  </a:moveTo>
                  <a:lnTo>
                    <a:pt x="129849" y="0"/>
                  </a:lnTo>
                  <a:cubicBezTo>
                    <a:pt x="164287" y="0"/>
                    <a:pt x="197314" y="13680"/>
                    <a:pt x="221666" y="38032"/>
                  </a:cubicBezTo>
                  <a:cubicBezTo>
                    <a:pt x="246017" y="62383"/>
                    <a:pt x="259697" y="95411"/>
                    <a:pt x="259697" y="129849"/>
                  </a:cubicBezTo>
                  <a:lnTo>
                    <a:pt x="259697" y="135947"/>
                  </a:lnTo>
                  <a:cubicBezTo>
                    <a:pt x="259697" y="207660"/>
                    <a:pt x="201562" y="265795"/>
                    <a:pt x="129849" y="265795"/>
                  </a:cubicBezTo>
                  <a:lnTo>
                    <a:pt x="129849" y="265795"/>
                  </a:lnTo>
                  <a:cubicBezTo>
                    <a:pt x="95411" y="265795"/>
                    <a:pt x="62383" y="252115"/>
                    <a:pt x="38032" y="227763"/>
                  </a:cubicBezTo>
                  <a:cubicBezTo>
                    <a:pt x="13680" y="203412"/>
                    <a:pt x="0" y="170385"/>
                    <a:pt x="0" y="135947"/>
                  </a:cubicBezTo>
                  <a:lnTo>
                    <a:pt x="0" y="129849"/>
                  </a:lnTo>
                  <a:cubicBezTo>
                    <a:pt x="0" y="58135"/>
                    <a:pt x="58135" y="0"/>
                    <a:pt x="129849" y="0"/>
                  </a:cubicBezTo>
                  <a:close/>
                </a:path>
              </a:pathLst>
            </a:custGeom>
            <a:solidFill>
              <a:srgbClr val="000000"/>
            </a:solidFill>
          </p:spPr>
        </p:sp>
        <p:sp>
          <p:nvSpPr>
            <p:cNvPr name="TextBox 26" id="26"/>
            <p:cNvSpPr txBox="true"/>
            <p:nvPr/>
          </p:nvSpPr>
          <p:spPr>
            <a:xfrm>
              <a:off x="0" y="-19050"/>
              <a:ext cx="259697" cy="284845"/>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000</a:t>
              </a:r>
            </a:p>
          </p:txBody>
        </p:sp>
      </p:grpSp>
      <p:grpSp>
        <p:nvGrpSpPr>
          <p:cNvPr name="Group 27" id="27"/>
          <p:cNvGrpSpPr/>
          <p:nvPr/>
        </p:nvGrpSpPr>
        <p:grpSpPr>
          <a:xfrm rot="0">
            <a:off x="6160982" y="3125118"/>
            <a:ext cx="2018382" cy="1009191"/>
            <a:chOff x="0" y="0"/>
            <a:chExt cx="812800" cy="406400"/>
          </a:xfrm>
        </p:grpSpPr>
        <p:sp>
          <p:nvSpPr>
            <p:cNvPr name="Freeform 28" id="28"/>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29" id="29"/>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Balancing sheet</a:t>
              </a:r>
            </a:p>
          </p:txBody>
        </p:sp>
      </p:grpSp>
      <p:grpSp>
        <p:nvGrpSpPr>
          <p:cNvPr name="Group 30" id="30"/>
          <p:cNvGrpSpPr/>
          <p:nvPr/>
        </p:nvGrpSpPr>
        <p:grpSpPr>
          <a:xfrm rot="0">
            <a:off x="6160982" y="4638904"/>
            <a:ext cx="2018382" cy="1009191"/>
            <a:chOff x="0" y="0"/>
            <a:chExt cx="812800" cy="406400"/>
          </a:xfrm>
        </p:grpSpPr>
        <p:sp>
          <p:nvSpPr>
            <p:cNvPr name="Freeform 31" id="31"/>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32" id="32"/>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Cost center</a:t>
              </a:r>
            </a:p>
          </p:txBody>
        </p:sp>
      </p:grpSp>
      <p:grpSp>
        <p:nvGrpSpPr>
          <p:cNvPr name="Group 33" id="33"/>
          <p:cNvGrpSpPr/>
          <p:nvPr/>
        </p:nvGrpSpPr>
        <p:grpSpPr>
          <a:xfrm rot="0">
            <a:off x="6160982" y="6152691"/>
            <a:ext cx="2018382" cy="1009191"/>
            <a:chOff x="0" y="0"/>
            <a:chExt cx="812800" cy="406400"/>
          </a:xfrm>
        </p:grpSpPr>
        <p:sp>
          <p:nvSpPr>
            <p:cNvPr name="Freeform 34" id="3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35" id="35"/>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Natural accounts</a:t>
              </a:r>
            </a:p>
          </p:txBody>
        </p:sp>
      </p:grpSp>
      <p:sp>
        <p:nvSpPr>
          <p:cNvPr name="Freeform 36" id="36"/>
          <p:cNvSpPr/>
          <p:nvPr/>
        </p:nvSpPr>
        <p:spPr>
          <a:xfrm flipH="false" flipV="false" rot="0">
            <a:off x="14731963" y="7535509"/>
            <a:ext cx="2911092" cy="2281238"/>
          </a:xfrm>
          <a:custGeom>
            <a:avLst/>
            <a:gdLst/>
            <a:ahLst/>
            <a:cxnLst/>
            <a:rect r="r" b="b" t="t" l="l"/>
            <a:pathLst>
              <a:path h="2281238" w="2911092">
                <a:moveTo>
                  <a:pt x="0" y="0"/>
                </a:moveTo>
                <a:lnTo>
                  <a:pt x="2911092" y="0"/>
                </a:lnTo>
                <a:lnTo>
                  <a:pt x="2911092" y="2281238"/>
                </a:lnTo>
                <a:lnTo>
                  <a:pt x="0" y="2281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7" id="37"/>
          <p:cNvGrpSpPr/>
          <p:nvPr/>
        </p:nvGrpSpPr>
        <p:grpSpPr>
          <a:xfrm rot="0">
            <a:off x="13606374" y="-3434458"/>
            <a:ext cx="8073362" cy="807336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40" id="40"/>
          <p:cNvSpPr txBox="true"/>
          <p:nvPr/>
        </p:nvSpPr>
        <p:spPr>
          <a:xfrm rot="0">
            <a:off x="6712880" y="1311131"/>
            <a:ext cx="4862239" cy="608966"/>
          </a:xfrm>
          <a:prstGeom prst="rect">
            <a:avLst/>
          </a:prstGeom>
        </p:spPr>
        <p:txBody>
          <a:bodyPr anchor="t" rtlCol="false" tIns="0" lIns="0" bIns="0" rIns="0">
            <a:spAutoFit/>
          </a:bodyPr>
          <a:lstStyle/>
          <a:p>
            <a:pPr algn="ctr">
              <a:lnSpc>
                <a:spcPts val="4939"/>
              </a:lnSpc>
              <a:spcBef>
                <a:spcPct val="0"/>
              </a:spcBef>
            </a:pPr>
            <a:r>
              <a:rPr lang="en-US" sz="3799">
                <a:solidFill>
                  <a:srgbClr val="FFFFFF"/>
                </a:solidFill>
                <a:latin typeface="Open Sauce"/>
                <a:ea typeface="Open Sauce"/>
                <a:cs typeface="Open Sauce"/>
                <a:sym typeface="Open Sauce"/>
              </a:rPr>
              <a:t>Chart of accounts</a:t>
            </a:r>
          </a:p>
        </p:txBody>
      </p:sp>
      <p:sp>
        <p:nvSpPr>
          <p:cNvPr name="TextBox 41" id="41"/>
          <p:cNvSpPr txBox="true"/>
          <p:nvPr/>
        </p:nvSpPr>
        <p:spPr>
          <a:xfrm rot="0">
            <a:off x="8884214" y="3377301"/>
            <a:ext cx="2694236" cy="476250"/>
          </a:xfrm>
          <a:prstGeom prst="rect">
            <a:avLst/>
          </a:prstGeom>
        </p:spPr>
        <p:txBody>
          <a:bodyPr anchor="t" rtlCol="false" tIns="0" lIns="0" bIns="0" rIns="0">
            <a:spAutoFit/>
          </a:bodyPr>
          <a:lstStyle/>
          <a:p>
            <a:pPr algn="l" marL="647695" indent="-323848" lvl="1">
              <a:lnSpc>
                <a:spcPts val="3899"/>
              </a:lnSpc>
              <a:buFont typeface="Arial"/>
              <a:buChar char="•"/>
            </a:pPr>
            <a:r>
              <a:rPr lang="en-US" sz="2999">
                <a:solidFill>
                  <a:srgbClr val="000000"/>
                </a:solidFill>
                <a:latin typeface="Open Sauce"/>
                <a:ea typeface="Open Sauce"/>
                <a:cs typeface="Open Sauce"/>
                <a:sym typeface="Open Sauce"/>
              </a:rPr>
              <a:t>Operations</a:t>
            </a:r>
          </a:p>
        </p:txBody>
      </p:sp>
      <p:sp>
        <p:nvSpPr>
          <p:cNvPr name="TextBox 42" id="42"/>
          <p:cNvSpPr txBox="true"/>
          <p:nvPr/>
        </p:nvSpPr>
        <p:spPr>
          <a:xfrm rot="0">
            <a:off x="8884214" y="4891087"/>
            <a:ext cx="2483644" cy="476250"/>
          </a:xfrm>
          <a:prstGeom prst="rect">
            <a:avLst/>
          </a:prstGeom>
        </p:spPr>
        <p:txBody>
          <a:bodyPr anchor="t" rtlCol="false" tIns="0" lIns="0" bIns="0" rIns="0">
            <a:spAutoFit/>
          </a:bodyPr>
          <a:lstStyle/>
          <a:p>
            <a:pPr algn="l" marL="647695" indent="-323848" lvl="1">
              <a:lnSpc>
                <a:spcPts val="3899"/>
              </a:lnSpc>
              <a:buFont typeface="Arial"/>
              <a:buChar char="•"/>
            </a:pPr>
            <a:r>
              <a:rPr lang="en-US" sz="2999">
                <a:solidFill>
                  <a:srgbClr val="000000"/>
                </a:solidFill>
                <a:latin typeface="Open Sauce"/>
                <a:ea typeface="Open Sauce"/>
                <a:cs typeface="Open Sauce"/>
                <a:sym typeface="Open Sauce"/>
              </a:rPr>
              <a:t>Marketing</a:t>
            </a:r>
          </a:p>
        </p:txBody>
      </p:sp>
      <p:sp>
        <p:nvSpPr>
          <p:cNvPr name="TextBox 43" id="43"/>
          <p:cNvSpPr txBox="true"/>
          <p:nvPr/>
        </p:nvSpPr>
        <p:spPr>
          <a:xfrm rot="0">
            <a:off x="8884214" y="6404874"/>
            <a:ext cx="4347716" cy="476250"/>
          </a:xfrm>
          <a:prstGeom prst="rect">
            <a:avLst/>
          </a:prstGeom>
        </p:spPr>
        <p:txBody>
          <a:bodyPr anchor="t" rtlCol="false" tIns="0" lIns="0" bIns="0" rIns="0">
            <a:spAutoFit/>
          </a:bodyPr>
          <a:lstStyle/>
          <a:p>
            <a:pPr algn="l" marL="647695" indent="-323848" lvl="1">
              <a:lnSpc>
                <a:spcPts val="3899"/>
              </a:lnSpc>
              <a:buFont typeface="Arial"/>
              <a:buChar char="•"/>
            </a:pPr>
            <a:r>
              <a:rPr lang="en-US" sz="2999">
                <a:solidFill>
                  <a:srgbClr val="000000"/>
                </a:solidFill>
                <a:latin typeface="Open Sauce"/>
                <a:ea typeface="Open Sauce"/>
                <a:cs typeface="Open Sauce"/>
                <a:sym typeface="Open Sauce"/>
              </a:rPr>
              <a:t>Account Receivable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DAGaUWsYwDw</dc:identifier>
  <dcterms:modified xsi:type="dcterms:W3CDTF">2011-08-01T06:04:30Z</dcterms:modified>
  <cp:revision>1</cp:revision>
  <dc:title>Team 2 Project Proposal </dc:title>
</cp:coreProperties>
</file>